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12" r:id="rId2"/>
    <p:sldId id="326" r:id="rId3"/>
    <p:sldId id="324" r:id="rId4"/>
    <p:sldId id="327" r:id="rId5"/>
    <p:sldId id="325" r:id="rId6"/>
    <p:sldId id="341" r:id="rId7"/>
    <p:sldId id="330" r:id="rId8"/>
    <p:sldId id="329" r:id="rId9"/>
    <p:sldId id="333" r:id="rId10"/>
    <p:sldId id="340" r:id="rId11"/>
    <p:sldId id="334" r:id="rId12"/>
    <p:sldId id="335" r:id="rId13"/>
    <p:sldId id="339" r:id="rId14"/>
    <p:sldId id="338" r:id="rId15"/>
    <p:sldId id="342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100" d="100"/>
          <a:sy n="10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BAEB6-9B7D-448C-9F6B-D83719A79871}" type="datetimeFigureOut">
              <a:rPr lang="en-NZ" smtClean="0"/>
              <a:pPr/>
              <a:t>3/08/2017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5AA06-9483-41BE-8542-C584AC3B6D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605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986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8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04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892969" y="863947"/>
            <a:ext cx="7358063" cy="174128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92969" y="2658814"/>
            <a:ext cx="7358063" cy="59605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951"/>
            </a:lvl1pPr>
            <a:lvl2pPr marL="0" indent="120541" algn="ctr">
              <a:spcBef>
                <a:spcPts val="0"/>
              </a:spcBef>
              <a:buSzTx/>
              <a:buNone/>
              <a:defRPr sz="1951"/>
            </a:lvl2pPr>
            <a:lvl3pPr marL="0" indent="241082" algn="ctr">
              <a:spcBef>
                <a:spcPts val="0"/>
              </a:spcBef>
              <a:buSzTx/>
              <a:buNone/>
              <a:defRPr sz="1951"/>
            </a:lvl3pPr>
            <a:lvl4pPr marL="0" indent="361622" algn="ctr">
              <a:spcBef>
                <a:spcPts val="0"/>
              </a:spcBef>
              <a:buSzTx/>
              <a:buNone/>
              <a:defRPr sz="1951"/>
            </a:lvl4pPr>
            <a:lvl5pPr marL="0" indent="482163" algn="ctr">
              <a:spcBef>
                <a:spcPts val="0"/>
              </a:spcBef>
              <a:buSzTx/>
              <a:buNone/>
              <a:defRPr sz="195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30454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28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65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-2020888" y="-15954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5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85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47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65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F 16-9 template footer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53737"/>
            <a:ext cx="9144000" cy="389763"/>
          </a:xfrm>
          <a:prstGeom prst="rect">
            <a:avLst/>
          </a:prstGeom>
        </p:spPr>
      </p:pic>
      <p:pic>
        <p:nvPicPr>
          <p:cNvPr id="10" name="Picture 9" descr="BLF 16-9 template header.jp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6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8092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7029"/>
            <a:ext cx="8229600" cy="274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C44A5E9-B505-EB41-BAF2-B259513373E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8/3/2017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69AA6CC-DE64-004F-AE33-08E342318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3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youtu.be/qFDLmZXBaMs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roharm.org.nz/our-work/monitoring/" TargetMode="External"/><Relationship Id="rId2" Type="http://schemas.openxmlformats.org/officeDocument/2006/relationships/hyperlink" Target="http://www.zeroharm.org.nz/leadership/8-things-a-ceo-can-do/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info@zeroharm.org.nz" TargetMode="External"/><Relationship Id="rId4" Type="http://schemas.openxmlformats.org/officeDocument/2006/relationships/hyperlink" Target="http://www.amazon.com/Todd-Conklin/e/B00TATZUO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youtu.be/L2Dp5HIk2Ss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63Op086LXo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youtu.be/lWPJzGtmiOQ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y leaders need to build organisations that can ‘fail safely’…"/>
          <p:cNvSpPr txBox="1">
            <a:spLocks noGrp="1"/>
          </p:cNvSpPr>
          <p:nvPr>
            <p:ph type="ctrTitle"/>
          </p:nvPr>
        </p:nvSpPr>
        <p:spPr>
          <a:xfrm>
            <a:off x="251520" y="915566"/>
            <a:ext cx="8496945" cy="1728192"/>
          </a:xfrm>
        </p:spPr>
        <p:txBody>
          <a:bodyPr>
            <a:noAutofit/>
          </a:bodyPr>
          <a:lstStyle/>
          <a:p>
            <a:pPr algn="ctr">
              <a:lnSpc>
                <a:spcPct val="125000"/>
              </a:lnSpc>
            </a:pPr>
            <a:r>
              <a:rPr lang="en-NZ" sz="4000" b="1" dirty="0">
                <a:solidFill>
                  <a:srgbClr val="FFC000"/>
                </a:solidFill>
                <a:latin typeface="Georgia" panose="02040502050405020303" pitchFamily="18" charset="0"/>
              </a:rPr>
              <a:t>Why leaders need to build businesses that ‘fail safely’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832B-488F-4366-88FC-90CF0300E24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95536" y="2859782"/>
            <a:ext cx="8352929" cy="1152128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NZ" sz="24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Organisational psychologist and H&amp;S expert </a:t>
            </a:r>
          </a:p>
          <a:p>
            <a:pPr>
              <a:lnSpc>
                <a:spcPct val="125000"/>
              </a:lnSpc>
            </a:pPr>
            <a:r>
              <a:rPr lang="en-NZ" sz="24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 Todd Conklin talks to Forum leaders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B2FB2-C0EF-4F27-937F-C6818EA24072}"/>
              </a:ext>
            </a:extLst>
          </p:cNvPr>
          <p:cNvSpPr/>
          <p:nvPr/>
        </p:nvSpPr>
        <p:spPr>
          <a:xfrm>
            <a:off x="395536" y="4227934"/>
            <a:ext cx="1284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b="1" dirty="0">
                <a:solidFill>
                  <a:schemeClr val="bg1">
                    <a:lumMod val="50000"/>
                  </a:schemeClr>
                </a:solidFill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190851457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y leaders need to build organisations that can ‘fail safely’…"/>
          <p:cNvSpPr txBox="1">
            <a:spLocks noGrp="1"/>
          </p:cNvSpPr>
          <p:nvPr>
            <p:ph type="ctrTitle"/>
          </p:nvPr>
        </p:nvSpPr>
        <p:spPr>
          <a:xfrm>
            <a:off x="539551" y="1707654"/>
            <a:ext cx="8064897" cy="2304256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br>
              <a:rPr lang="en-NZ" sz="4000" b="1" dirty="0"/>
            </a:br>
            <a:br>
              <a:rPr lang="en-NZ" sz="4000" dirty="0"/>
            </a:br>
            <a:r>
              <a:rPr lang="en-NZ" sz="28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many operators do we have whose only defence against injury is that they’ll do the job right </a:t>
            </a:r>
            <a:r>
              <a:rPr lang="en-NZ" sz="2800" b="1" i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every</a:t>
            </a:r>
            <a:r>
              <a:rPr lang="en-NZ" sz="28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time?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B2FB2-C0EF-4F27-937F-C6818EA24072}"/>
              </a:ext>
            </a:extLst>
          </p:cNvPr>
          <p:cNvSpPr/>
          <p:nvPr/>
        </p:nvSpPr>
        <p:spPr>
          <a:xfrm>
            <a:off x="683568" y="987575"/>
            <a:ext cx="54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2</a:t>
            </a:r>
            <a:r>
              <a:rPr lang="en-NZ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Pause and discuss:</a:t>
            </a:r>
          </a:p>
        </p:txBody>
      </p:sp>
    </p:spTree>
    <p:extLst>
      <p:ext uri="{BB962C8B-B14F-4D97-AF65-F5344CB8AC3E}">
        <p14:creationId xmlns:p14="http://schemas.microsoft.com/office/powerpoint/2010/main" val="286567383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y leaders need to build organisations that can ‘fail safely’…"/>
          <p:cNvSpPr txBox="1">
            <a:spLocks noGrp="1"/>
          </p:cNvSpPr>
          <p:nvPr>
            <p:ph type="ctrTitle"/>
          </p:nvPr>
        </p:nvSpPr>
        <p:spPr>
          <a:xfrm>
            <a:off x="539551" y="1563638"/>
            <a:ext cx="7776865" cy="1008112"/>
          </a:xfrm>
        </p:spPr>
        <p:txBody>
          <a:bodyPr>
            <a:noAutofit/>
          </a:bodyPr>
          <a:lstStyle/>
          <a:p>
            <a:pPr algn="ctr">
              <a:lnSpc>
                <a:spcPct val="125000"/>
              </a:lnSpc>
            </a:pPr>
            <a:br>
              <a:rPr lang="en-NZ" sz="4000" b="1" dirty="0"/>
            </a:br>
            <a:r>
              <a:rPr lang="en-NZ" sz="4000" b="1" dirty="0">
                <a:solidFill>
                  <a:srgbClr val="FFC000"/>
                </a:solidFill>
                <a:latin typeface="Georgia" panose="02040502050405020303" pitchFamily="18" charset="0"/>
              </a:rPr>
              <a:t>How to be safe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832B-488F-4366-88FC-90CF0300E24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95536" y="3003798"/>
            <a:ext cx="8352929" cy="1584176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NZ" sz="2300" b="1" i="1" dirty="0">
                <a:solidFill>
                  <a:schemeClr val="bg1">
                    <a:lumMod val="50000"/>
                  </a:schemeClr>
                </a:solidFill>
              </a:rPr>
              <a:t>’You want to be a company that fails often, softly &amp; effectively. Cause that’s how you become the safest company in the world.’ – </a:t>
            </a:r>
            <a:r>
              <a:rPr lang="en-NZ" sz="2300" b="1" dirty="0">
                <a:solidFill>
                  <a:schemeClr val="bg1">
                    <a:lumMod val="50000"/>
                  </a:schemeClr>
                </a:solidFill>
              </a:rPr>
              <a:t>Dr Todd Conklin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B2FB2-C0EF-4F27-937F-C6818EA24072}"/>
              </a:ext>
            </a:extLst>
          </p:cNvPr>
          <p:cNvSpPr/>
          <p:nvPr/>
        </p:nvSpPr>
        <p:spPr>
          <a:xfrm>
            <a:off x="395536" y="987574"/>
            <a:ext cx="3312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6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3</a:t>
            </a:r>
          </a:p>
        </p:txBody>
      </p:sp>
    </p:spTree>
    <p:extLst>
      <p:ext uri="{BB962C8B-B14F-4D97-AF65-F5344CB8AC3E}">
        <p14:creationId xmlns:p14="http://schemas.microsoft.com/office/powerpoint/2010/main" val="387574480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43800" y="173355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Watch the YouTube video</a:t>
            </a:r>
            <a:r>
              <a:rPr lang="en-NZ" sz="1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Chapter 3</a:t>
            </a:r>
            <a:endParaRPr lang="en-US" sz="1200" b="1" dirty="0"/>
          </a:p>
        </p:txBody>
      </p:sp>
      <p:pic>
        <p:nvPicPr>
          <p:cNvPr id="4" name="Picture 3" descr="chapter1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590" y="956188"/>
            <a:ext cx="6538019" cy="36697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781551"/>
            <a:ext cx="3733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Verdana"/>
                <a:cs typeface="Verdana"/>
                <a:hlinkClick r:id="rId2"/>
              </a:rPr>
              <a:t>https://</a:t>
            </a:r>
            <a:r>
              <a:rPr lang="en-US" sz="900" dirty="0" err="1">
                <a:latin typeface="Verdana"/>
                <a:cs typeface="Verdana"/>
                <a:hlinkClick r:id="rId2"/>
              </a:rPr>
              <a:t>youtu.be/qFDLmZXBaMs</a:t>
            </a:r>
            <a:endParaRPr lang="en-US" sz="9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5650173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y leaders need to build organisations that can ‘fail safely’…"/>
          <p:cNvSpPr txBox="1">
            <a:spLocks noGrp="1"/>
          </p:cNvSpPr>
          <p:nvPr>
            <p:ph type="ctrTitle"/>
          </p:nvPr>
        </p:nvSpPr>
        <p:spPr>
          <a:xfrm>
            <a:off x="539552" y="2202180"/>
            <a:ext cx="8136904" cy="1809730"/>
          </a:xfrm>
        </p:spPr>
        <p:txBody>
          <a:bodyPr>
            <a:noAutofit/>
          </a:bodyPr>
          <a:lstStyle/>
          <a:p>
            <a:pPr lvl="0">
              <a:lnSpc>
                <a:spcPct val="125000"/>
              </a:lnSpc>
            </a:pPr>
            <a:r>
              <a:rPr lang="en-NZ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our facility, what can kill people?</a:t>
            </a:r>
            <a:br>
              <a:rPr lang="en-NZ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NZ" b="1" i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</a:t>
            </a:r>
            <a:r>
              <a:rPr lang="en-NZ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it happens, what stops people dying?</a:t>
            </a:r>
            <a:br>
              <a:rPr lang="en-NZ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NZ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that enough?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B2FB2-C0EF-4F27-937F-C6818EA24072}"/>
              </a:ext>
            </a:extLst>
          </p:cNvPr>
          <p:cNvSpPr/>
          <p:nvPr/>
        </p:nvSpPr>
        <p:spPr>
          <a:xfrm>
            <a:off x="395536" y="987575"/>
            <a:ext cx="4968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3</a:t>
            </a:r>
            <a:r>
              <a:rPr lang="en-NZ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Pause and discuss:</a:t>
            </a:r>
          </a:p>
        </p:txBody>
      </p:sp>
    </p:spTree>
    <p:extLst>
      <p:ext uri="{BB962C8B-B14F-4D97-AF65-F5344CB8AC3E}">
        <p14:creationId xmlns:p14="http://schemas.microsoft.com/office/powerpoint/2010/main" val="409269898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832B-488F-4366-88FC-90CF0300E24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539551" y="1059582"/>
            <a:ext cx="8136905" cy="3600400"/>
          </a:xfrm>
        </p:spPr>
        <p:txBody>
          <a:bodyPr>
            <a:noAutofit/>
          </a:bodyPr>
          <a:lstStyle/>
          <a:p>
            <a:pPr algn="l" defTabSz="914400">
              <a:lnSpc>
                <a:spcPct val="125000"/>
              </a:lnSpc>
              <a:spcAft>
                <a:spcPts val="1200"/>
              </a:spcAft>
            </a:pPr>
            <a:r>
              <a:rPr lang="en-NZ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 thoughts</a:t>
            </a:r>
          </a:p>
          <a:p>
            <a:pPr algn="l">
              <a:lnSpc>
                <a:spcPct val="125000"/>
              </a:lnSpc>
              <a:spcAft>
                <a:spcPts val="1200"/>
              </a:spcAft>
            </a:pPr>
            <a:r>
              <a:rPr lang="en-NZ" sz="2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</a:t>
            </a:r>
            <a:r>
              <a:rPr lang="en-NZ" sz="2400" b="1" i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an incident happens, start your investigation by looking at the system. </a:t>
            </a:r>
          </a:p>
          <a:p>
            <a:pPr algn="l">
              <a:lnSpc>
                <a:spcPct val="125000"/>
              </a:lnSpc>
              <a:spcAft>
                <a:spcPts val="1200"/>
              </a:spcAft>
            </a:pPr>
            <a:r>
              <a:rPr lang="en-NZ" sz="2400" b="1" i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Then if you need to, look at the worker. </a:t>
            </a:r>
          </a:p>
          <a:p>
            <a:pPr algn="l">
              <a:lnSpc>
                <a:spcPct val="125000"/>
              </a:lnSpc>
              <a:spcAft>
                <a:spcPts val="1200"/>
              </a:spcAft>
            </a:pPr>
            <a:r>
              <a:rPr lang="en-NZ" sz="2400" b="1" i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 I promise you, when you look at the system your need to look at the worker almost always goes away.’ </a:t>
            </a:r>
            <a:r>
              <a:rPr lang="en-NZ" sz="2400" b="1" dirty="0">
                <a:solidFill>
                  <a:schemeClr val="bg1">
                    <a:lumMod val="50000"/>
                  </a:schemeClr>
                </a:solidFill>
              </a:rPr>
              <a:t>– Dr Todd Conklin</a:t>
            </a:r>
            <a:endParaRPr lang="en-NZ" sz="2400" b="1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25000"/>
              </a:lnSpc>
            </a:pPr>
            <a:br>
              <a:rPr lang="en-NZ" sz="2400" b="1" dirty="0">
                <a:solidFill>
                  <a:schemeClr val="bg1">
                    <a:lumMod val="50000"/>
                  </a:schemeClr>
                </a:solidFill>
              </a:rPr>
            </a:br>
            <a:endParaRPr lang="en-NZ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7125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y leaders need to build organisations that can ‘fail safely’…"/>
          <p:cNvSpPr txBox="1">
            <a:spLocks noGrp="1"/>
          </p:cNvSpPr>
          <p:nvPr>
            <p:ph type="ctrTitle"/>
          </p:nvPr>
        </p:nvSpPr>
        <p:spPr>
          <a:xfrm>
            <a:off x="395537" y="1563638"/>
            <a:ext cx="8352928" cy="2592288"/>
          </a:xfrm>
        </p:spPr>
        <p:txBody>
          <a:bodyPr>
            <a:noAutofit/>
          </a:bodyPr>
          <a:lstStyle/>
          <a:p>
            <a:pPr algn="ctr">
              <a:lnSpc>
                <a:spcPct val="125000"/>
              </a:lnSpc>
            </a:pPr>
            <a:br>
              <a:rPr lang="en-NZ" sz="4000" b="1" dirty="0"/>
            </a:br>
            <a:endParaRPr lang="en-NZ" sz="4000" b="1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832B-488F-4366-88FC-90CF0300E24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23528" y="1491630"/>
            <a:ext cx="8568952" cy="324036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1900" b="1" dirty="0">
                <a:solidFill>
                  <a:schemeClr val="bg1">
                    <a:lumMod val="50000"/>
                  </a:schemeClr>
                </a:solidFill>
              </a:rPr>
              <a:t>For more ideas on managing risk &amp; investing in H&amp;S, view our </a:t>
            </a:r>
            <a:r>
              <a:rPr lang="en-NZ" sz="1900" i="1" dirty="0">
                <a:solidFill>
                  <a:schemeClr val="bg1">
                    <a:lumMod val="50000"/>
                  </a:schemeClr>
                </a:solidFill>
                <a:hlinkClick r:id="rId2"/>
              </a:rPr>
              <a:t>CEO Safety Leadership</a:t>
            </a:r>
            <a:r>
              <a:rPr lang="en-NZ" sz="19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NZ" sz="1900" b="1" dirty="0">
                <a:solidFill>
                  <a:schemeClr val="bg1">
                    <a:lumMod val="50000"/>
                  </a:schemeClr>
                </a:solidFill>
              </a:rPr>
              <a:t>model &amp; </a:t>
            </a:r>
            <a:r>
              <a:rPr lang="en-NZ" sz="1900" i="1" dirty="0">
                <a:solidFill>
                  <a:schemeClr val="bg1">
                    <a:lumMod val="50000"/>
                  </a:schemeClr>
                </a:solidFill>
                <a:hlinkClick r:id="rId3"/>
              </a:rPr>
              <a:t>Monitoring What Matters</a:t>
            </a:r>
            <a:r>
              <a:rPr lang="en-NZ" sz="19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NZ" sz="1900" b="1" dirty="0">
                <a:solidFill>
                  <a:schemeClr val="bg1">
                    <a:lumMod val="50000"/>
                  </a:schemeClr>
                </a:solidFill>
              </a:rPr>
              <a:t>guide.</a:t>
            </a: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19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read more from Dr Conklin at:</a:t>
            </a:r>
            <a:r>
              <a:rPr lang="en-NZ" sz="1900" b="1" i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900" i="1" u="sng" dirty="0">
                <a:hlinkClick r:id="rId4"/>
              </a:rPr>
              <a:t>http://www.amazon.com/Todd-Conklin/e/B00TATZUOI</a:t>
            </a:r>
            <a:endParaRPr lang="en-NZ" sz="1900" i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19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you’d like to continue this conversation with other Forum CEOs drop the Forum a line at </a:t>
            </a:r>
            <a:r>
              <a:rPr lang="en-NZ" sz="1900" i="1" dirty="0">
                <a:hlinkClick r:id="rId5"/>
              </a:rPr>
              <a:t>info@zeroharm.org.nz</a:t>
            </a:r>
            <a:r>
              <a:rPr lang="en-NZ" sz="1900" i="1" dirty="0"/>
              <a:t>.</a:t>
            </a:r>
            <a:endParaRPr lang="en-NZ" sz="1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B2FB2-C0EF-4F27-937F-C6818EA24072}"/>
              </a:ext>
            </a:extLst>
          </p:cNvPr>
          <p:cNvSpPr/>
          <p:nvPr/>
        </p:nvSpPr>
        <p:spPr>
          <a:xfrm>
            <a:off x="467544" y="987574"/>
            <a:ext cx="4104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to know more?</a:t>
            </a:r>
            <a:endParaRPr lang="en-NZ" sz="20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03664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832B-488F-4366-88FC-90CF0300E24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95537" y="1059582"/>
            <a:ext cx="8280920" cy="3600400"/>
          </a:xfrm>
        </p:spPr>
        <p:txBody>
          <a:bodyPr>
            <a:noAutofit/>
          </a:bodyPr>
          <a:lstStyle/>
          <a:p>
            <a:pPr algn="l" defTabSz="914400">
              <a:lnSpc>
                <a:spcPct val="125000"/>
              </a:lnSpc>
              <a:spcAft>
                <a:spcPts val="1200"/>
              </a:spcAft>
            </a:pPr>
            <a:r>
              <a:rPr lang="en-NZ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to use this power-point</a:t>
            </a: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solidFill>
                  <a:schemeClr val="bg1">
                    <a:lumMod val="50000"/>
                  </a:schemeClr>
                </a:solidFill>
              </a:rPr>
              <a:t>We’ve turned Dr Conklin’s talk into a workshop tool. Use it to support conversations with your people &amp; directors.</a:t>
            </a: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solidFill>
                  <a:schemeClr val="bg1">
                    <a:lumMod val="50000"/>
                  </a:schemeClr>
                </a:solidFill>
              </a:rPr>
              <a:t>Watch one chapter, pause and discuss the questions, then move to the next chapter. </a:t>
            </a: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solidFill>
                  <a:schemeClr val="bg1">
                    <a:lumMod val="50000"/>
                  </a:schemeClr>
                </a:solidFill>
              </a:rPr>
              <a:t>Thanks to Dennis Barnes, CEO Contact Energy, for supporting Dr Conklin’s visit to NZ.</a:t>
            </a:r>
          </a:p>
          <a:p>
            <a:pPr>
              <a:lnSpc>
                <a:spcPct val="125000"/>
              </a:lnSpc>
            </a:pPr>
            <a:br>
              <a:rPr lang="en-NZ" sz="2400" b="1" dirty="0">
                <a:solidFill>
                  <a:schemeClr val="bg1">
                    <a:lumMod val="50000"/>
                  </a:schemeClr>
                </a:solidFill>
              </a:rPr>
            </a:br>
            <a:endParaRPr lang="en-NZ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53410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y leaders need to build organisations that can ‘fail safely’…"/>
          <p:cNvSpPr txBox="1">
            <a:spLocks noGrp="1"/>
          </p:cNvSpPr>
          <p:nvPr>
            <p:ph type="ctrTitle"/>
          </p:nvPr>
        </p:nvSpPr>
        <p:spPr>
          <a:xfrm>
            <a:off x="395537" y="1563638"/>
            <a:ext cx="8352928" cy="1440160"/>
          </a:xfrm>
        </p:spPr>
        <p:txBody>
          <a:bodyPr>
            <a:noAutofit/>
          </a:bodyPr>
          <a:lstStyle/>
          <a:p>
            <a:pPr algn="ctr"/>
            <a:br>
              <a:rPr lang="en-NZ" sz="4000" b="1" dirty="0"/>
            </a:br>
            <a:r>
              <a:rPr lang="en-NZ" sz="4000" b="1" dirty="0">
                <a:solidFill>
                  <a:srgbClr val="FFC000"/>
                </a:solidFill>
                <a:latin typeface="Georgia" panose="02040502050405020303" pitchFamily="18" charset="0"/>
              </a:rPr>
              <a:t>We need to change our definition of safety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832B-488F-4366-88FC-90CF0300E24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95536" y="3363838"/>
            <a:ext cx="8352929" cy="1224136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NZ" sz="2400" b="1" i="1" dirty="0">
                <a:solidFill>
                  <a:schemeClr val="bg1">
                    <a:lumMod val="50000"/>
                  </a:schemeClr>
                </a:solidFill>
              </a:rPr>
              <a:t>‘Safety is not the absence of accidents. Safety is the presence of defences.’ - </a:t>
            </a:r>
            <a:r>
              <a:rPr lang="en-NZ" sz="2400" b="1" dirty="0">
                <a:solidFill>
                  <a:schemeClr val="bg1">
                    <a:lumMod val="50000"/>
                  </a:schemeClr>
                </a:solidFill>
              </a:rPr>
              <a:t>Dr Todd Conklin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B2FB2-C0EF-4F27-937F-C6818EA24072}"/>
              </a:ext>
            </a:extLst>
          </p:cNvPr>
          <p:cNvSpPr/>
          <p:nvPr/>
        </p:nvSpPr>
        <p:spPr>
          <a:xfrm>
            <a:off x="395536" y="987574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6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1</a:t>
            </a:r>
          </a:p>
        </p:txBody>
      </p:sp>
    </p:spTree>
    <p:extLst>
      <p:ext uri="{BB962C8B-B14F-4D97-AF65-F5344CB8AC3E}">
        <p14:creationId xmlns:p14="http://schemas.microsoft.com/office/powerpoint/2010/main" val="345553799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832B-488F-4366-88FC-90CF0300E24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95537" y="1059582"/>
            <a:ext cx="8280920" cy="3600400"/>
          </a:xfrm>
        </p:spPr>
        <p:txBody>
          <a:bodyPr>
            <a:noAutofit/>
          </a:bodyPr>
          <a:lstStyle/>
          <a:p>
            <a:pPr algn="l" defTabSz="914400"/>
            <a:r>
              <a:rPr lang="en-NZ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1 </a:t>
            </a:r>
            <a:r>
              <a:rPr lang="en-NZ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Background</a:t>
            </a:r>
          </a:p>
          <a:p>
            <a:pPr algn="l"/>
            <a:endParaRPr lang="en-NZ" sz="20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Volvo has a goal of creating a fatality-free car by 2020.</a:t>
            </a: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 since 2007, there have been no recorded deaths in car-wrecks involving Volvos. </a:t>
            </a: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So, does Volvo already make a fatality free car? And if so, how did it achieve that impressive goal?</a:t>
            </a:r>
          </a:p>
          <a:p>
            <a:pPr>
              <a:lnSpc>
                <a:spcPct val="125000"/>
              </a:lnSpc>
            </a:pPr>
            <a:br>
              <a:rPr lang="en-NZ" sz="2400" b="1" dirty="0">
                <a:solidFill>
                  <a:schemeClr val="bg1">
                    <a:lumMod val="50000"/>
                  </a:schemeClr>
                </a:solidFill>
              </a:rPr>
            </a:br>
            <a:endParaRPr lang="en-NZ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71077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43800" y="173355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Watch the YouTube video</a:t>
            </a:r>
            <a:r>
              <a:rPr lang="en-NZ" sz="1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Chapter 1</a:t>
            </a:r>
            <a:endParaRPr lang="en-US" sz="1200" b="1" dirty="0"/>
          </a:p>
        </p:txBody>
      </p:sp>
      <p:pic>
        <p:nvPicPr>
          <p:cNvPr id="4" name="Picture 3" descr="chapter1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951928"/>
            <a:ext cx="6553200" cy="36783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781551"/>
            <a:ext cx="3733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Verdana"/>
                <a:cs typeface="Verdana"/>
                <a:hlinkClick r:id="rId2"/>
              </a:rPr>
              <a:t>https://youtu.be/L2Dp5HIk2Ss</a:t>
            </a:r>
            <a:endParaRPr lang="en-US" sz="9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9453468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y leaders need to build organisations that can ‘fail safely’…"/>
          <p:cNvSpPr txBox="1">
            <a:spLocks noGrp="1"/>
          </p:cNvSpPr>
          <p:nvPr>
            <p:ph type="ctrTitle"/>
          </p:nvPr>
        </p:nvSpPr>
        <p:spPr>
          <a:xfrm>
            <a:off x="539551" y="2283718"/>
            <a:ext cx="7992889" cy="1296144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br>
              <a:rPr lang="en-NZ" sz="4000" b="1" dirty="0"/>
            </a:br>
            <a:br>
              <a:rPr lang="en-NZ" sz="4000" dirty="0"/>
            </a:br>
            <a:r>
              <a:rPr lang="en-NZ" sz="28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well do we manage our organisation’s ability to fail safely?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B2FB2-C0EF-4F27-937F-C6818EA24072}"/>
              </a:ext>
            </a:extLst>
          </p:cNvPr>
          <p:cNvSpPr/>
          <p:nvPr/>
        </p:nvSpPr>
        <p:spPr>
          <a:xfrm>
            <a:off x="395536" y="987575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1</a:t>
            </a:r>
            <a:r>
              <a:rPr lang="en-NZ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Pause and discuss:</a:t>
            </a:r>
            <a:br>
              <a:rPr lang="en-N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NZ" sz="20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56585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y leaders need to build organisations that can ‘fail safely’…"/>
          <p:cNvSpPr txBox="1">
            <a:spLocks noGrp="1"/>
          </p:cNvSpPr>
          <p:nvPr>
            <p:ph type="ctrTitle"/>
          </p:nvPr>
        </p:nvSpPr>
        <p:spPr>
          <a:xfrm>
            <a:off x="395537" y="1563638"/>
            <a:ext cx="8352928" cy="1440160"/>
          </a:xfrm>
        </p:spPr>
        <p:txBody>
          <a:bodyPr>
            <a:noAutofit/>
          </a:bodyPr>
          <a:lstStyle/>
          <a:p>
            <a:pPr algn="ctr"/>
            <a:br>
              <a:rPr lang="en-NZ" sz="4000" b="1" dirty="0"/>
            </a:br>
            <a:r>
              <a:rPr lang="en-NZ" sz="4000" b="1" dirty="0">
                <a:solidFill>
                  <a:srgbClr val="FFC000"/>
                </a:solidFill>
                <a:latin typeface="Georgia" panose="02040502050405020303" pitchFamily="18" charset="0"/>
              </a:rPr>
              <a:t>We need safe systems, </a:t>
            </a:r>
            <a:br>
              <a:rPr lang="en-NZ" sz="4000" b="1" dirty="0">
                <a:solidFill>
                  <a:srgbClr val="FFC000"/>
                </a:solidFill>
                <a:latin typeface="Georgia" panose="02040502050405020303" pitchFamily="18" charset="0"/>
              </a:rPr>
            </a:br>
            <a:r>
              <a:rPr lang="en-NZ" sz="4000" b="1" dirty="0">
                <a:solidFill>
                  <a:srgbClr val="FFC000"/>
                </a:solidFill>
                <a:latin typeface="Georgia" panose="02040502050405020303" pitchFamily="18" charset="0"/>
              </a:rPr>
              <a:t>not just safe workers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832B-488F-4366-88FC-90CF0300E24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95536" y="3507854"/>
            <a:ext cx="8352929" cy="1080120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NZ" sz="2400" b="1" i="1" dirty="0">
                <a:solidFill>
                  <a:schemeClr val="bg1">
                    <a:lumMod val="50000"/>
                  </a:schemeClr>
                </a:solidFill>
              </a:rPr>
              <a:t>‘If you need 100% accuracy get a machine. It’s not possible from humans.’ - </a:t>
            </a:r>
            <a:r>
              <a:rPr lang="en-NZ" sz="2400" b="1" dirty="0">
                <a:solidFill>
                  <a:schemeClr val="bg1">
                    <a:lumMod val="50000"/>
                  </a:schemeClr>
                </a:solidFill>
              </a:rPr>
              <a:t>Dr Todd Conklin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B2FB2-C0EF-4F27-937F-C6818EA24072}"/>
              </a:ext>
            </a:extLst>
          </p:cNvPr>
          <p:cNvSpPr/>
          <p:nvPr/>
        </p:nvSpPr>
        <p:spPr>
          <a:xfrm>
            <a:off x="395536" y="987574"/>
            <a:ext cx="19442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6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2</a:t>
            </a:r>
          </a:p>
        </p:txBody>
      </p:sp>
    </p:spTree>
    <p:extLst>
      <p:ext uri="{BB962C8B-B14F-4D97-AF65-F5344CB8AC3E}">
        <p14:creationId xmlns:p14="http://schemas.microsoft.com/office/powerpoint/2010/main" val="155302132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y leaders need to build organisations that can ‘fail safely’…"/>
          <p:cNvSpPr txBox="1">
            <a:spLocks noGrp="1"/>
          </p:cNvSpPr>
          <p:nvPr>
            <p:ph type="ctrTitle"/>
          </p:nvPr>
        </p:nvSpPr>
        <p:spPr>
          <a:xfrm>
            <a:off x="395537" y="1563638"/>
            <a:ext cx="8352928" cy="2592288"/>
          </a:xfrm>
        </p:spPr>
        <p:txBody>
          <a:bodyPr>
            <a:noAutofit/>
          </a:bodyPr>
          <a:lstStyle/>
          <a:p>
            <a:pPr algn="ctr">
              <a:lnSpc>
                <a:spcPct val="125000"/>
              </a:lnSpc>
            </a:pPr>
            <a:br>
              <a:rPr lang="en-NZ" sz="4000" b="1" dirty="0"/>
            </a:br>
            <a:endParaRPr lang="en-NZ" sz="4000" b="1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E832B-488F-4366-88FC-90CF0300E24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95536" y="1635646"/>
            <a:ext cx="8352929" cy="2952328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solidFill>
                  <a:schemeClr val="bg1">
                    <a:lumMod val="50000"/>
                  </a:schemeClr>
                </a:solidFill>
              </a:rPr>
              <a:t>Before watching this chapter, view this short video at </a:t>
            </a:r>
            <a:r>
              <a:rPr lang="en-NZ" sz="2000" b="1" dirty="0">
                <a:solidFill>
                  <a:schemeClr val="bg1">
                    <a:lumMod val="50000"/>
                  </a:schemeClr>
                </a:solidFill>
                <a:hlinkClick r:id="rId2"/>
              </a:rPr>
              <a:t>www.youtube.com/watch?v=G63Op086LXo</a:t>
            </a:r>
            <a:endParaRPr lang="en-NZ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solidFill>
                  <a:schemeClr val="bg1">
                    <a:lumMod val="50000"/>
                  </a:schemeClr>
                </a:solidFill>
              </a:rPr>
              <a:t>It shows ‘Kenny the alligator wrestler’ performing a stunt he’s done safely many, many times before. Until one day he makes a mistake …</a:t>
            </a:r>
          </a:p>
          <a:p>
            <a:pPr marL="342900" indent="-342900" algn="l">
              <a:lnSpc>
                <a:spcPct val="12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solidFill>
                  <a:schemeClr val="bg1">
                    <a:lumMod val="50000"/>
                  </a:schemeClr>
                </a:solidFill>
              </a:rPr>
              <a:t>Note, this video is not graphic. But it does include images of Kenny being bitten by the alligator.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B2FB2-C0EF-4F27-937F-C6818EA24072}"/>
              </a:ext>
            </a:extLst>
          </p:cNvPr>
          <p:cNvSpPr/>
          <p:nvPr/>
        </p:nvSpPr>
        <p:spPr>
          <a:xfrm>
            <a:off x="395536" y="987574"/>
            <a:ext cx="3816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2 </a:t>
            </a:r>
            <a:r>
              <a:rPr lang="en-NZ" sz="2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Background</a:t>
            </a:r>
          </a:p>
        </p:txBody>
      </p:sp>
    </p:spTree>
    <p:extLst>
      <p:ext uri="{BB962C8B-B14F-4D97-AF65-F5344CB8AC3E}">
        <p14:creationId xmlns:p14="http://schemas.microsoft.com/office/powerpoint/2010/main" val="381799661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43800" y="173355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Watch the YouTube video </a:t>
            </a:r>
            <a:r>
              <a:rPr lang="en-NZ" sz="1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Chapter 2</a:t>
            </a:r>
            <a:endParaRPr lang="en-US" sz="1200" b="1" dirty="0"/>
          </a:p>
        </p:txBody>
      </p:sp>
      <p:pic>
        <p:nvPicPr>
          <p:cNvPr id="4" name="Picture 3" descr="chapter1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590" y="951928"/>
            <a:ext cx="6538019" cy="36783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781551"/>
            <a:ext cx="3733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Verdana"/>
                <a:cs typeface="Verdana"/>
                <a:hlinkClick r:id="rId2"/>
              </a:rPr>
              <a:t>https://</a:t>
            </a:r>
            <a:r>
              <a:rPr lang="en-US" sz="900" dirty="0" err="1">
                <a:latin typeface="Verdana"/>
                <a:cs typeface="Verdana"/>
                <a:hlinkClick r:id="rId2"/>
              </a:rPr>
              <a:t>youtu.be/lWPJzGtmiOQ</a:t>
            </a:r>
            <a:endParaRPr lang="en-US" sz="9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7920748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7209</TotalTime>
  <Words>495</Words>
  <Application>Microsoft Office PowerPoint</Application>
  <PresentationFormat>On-screen Show (16:9)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Georgia</vt:lpstr>
      <vt:lpstr>Helvetica Neue Thin</vt:lpstr>
      <vt:lpstr>Verdana</vt:lpstr>
      <vt:lpstr>1_Office Theme</vt:lpstr>
      <vt:lpstr>Why leaders need to build businesses that ‘fail safely’</vt:lpstr>
      <vt:lpstr>PowerPoint Presentation</vt:lpstr>
      <vt:lpstr> We need to change our definition of safety</vt:lpstr>
      <vt:lpstr>PowerPoint Presentation</vt:lpstr>
      <vt:lpstr>PowerPoint Presentation</vt:lpstr>
      <vt:lpstr>  How well do we manage our organisation’s ability to fail safely? </vt:lpstr>
      <vt:lpstr> We need safe systems,  not just safe workers</vt:lpstr>
      <vt:lpstr> </vt:lpstr>
      <vt:lpstr>PowerPoint Presentation</vt:lpstr>
      <vt:lpstr>  How many operators do we have whose only defence against injury is that they’ll do the job right every time?</vt:lpstr>
      <vt:lpstr> How to be safe</vt:lpstr>
      <vt:lpstr>PowerPoint Presentation</vt:lpstr>
      <vt:lpstr>In our facility, what can kill people? When it happens, what stops people dying? Is that enough?</vt:lpstr>
      <vt:lpstr>PowerPoint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CamillaS2N</dc:creator>
  <cp:lastModifiedBy>Shared Folder</cp:lastModifiedBy>
  <cp:revision>115</cp:revision>
  <dcterms:created xsi:type="dcterms:W3CDTF">2017-07-21T03:11:40Z</dcterms:created>
  <dcterms:modified xsi:type="dcterms:W3CDTF">2017-08-02T21:51:21Z</dcterms:modified>
</cp:coreProperties>
</file>