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4"/>
  </p:sldMasterIdLst>
  <p:notesMasterIdLst>
    <p:notesMasterId r:id="rId6"/>
  </p:notesMasterIdLst>
  <p:sldIdLst>
    <p:sldId id="256" r:id="rId5"/>
  </p:sldIdLst>
  <p:sldSz cx="7559675" cy="1069181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4BA32AD-52BA-4F80-9944-C36E7F9AA827}" v="24" dt="2025-02-25T23:46:51.20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241"/>
    <p:restoredTop sz="94618"/>
  </p:normalViewPr>
  <p:slideViewPr>
    <p:cSldViewPr snapToGrid="0">
      <p:cViewPr varScale="1">
        <p:scale>
          <a:sx n="68" d="100"/>
          <a:sy n="68" d="100"/>
        </p:scale>
        <p:origin x="3090"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12" Type="http://schemas.microsoft.com/office/2015/10/relationships/revisionInfo" Target="revisionInfo.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microsoft.com/office/2016/11/relationships/changesInfo" Target="changesInfos/changesInfo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ate Wright" userId="0d799325-1de3-46e9-ad3b-df973d3c64b3" providerId="ADAL" clId="{F908AC12-BD52-4360-B45D-9306D92A9F10}"/>
    <pc:docChg chg="addSld delSld modSld sldOrd">
      <pc:chgData name="Kate Wright" userId="0d799325-1de3-46e9-ad3b-df973d3c64b3" providerId="ADAL" clId="{F908AC12-BD52-4360-B45D-9306D92A9F10}" dt="2025-02-26T00:06:45.236" v="3" actId="47"/>
      <pc:docMkLst>
        <pc:docMk/>
      </pc:docMkLst>
      <pc:sldChg chg="add del ord">
        <pc:chgData name="Kate Wright" userId="0d799325-1de3-46e9-ad3b-df973d3c64b3" providerId="ADAL" clId="{F908AC12-BD52-4360-B45D-9306D92A9F10}" dt="2025-02-26T00:06:45.236" v="3" actId="47"/>
        <pc:sldMkLst>
          <pc:docMk/>
          <pc:sldMk cId="4083729142" sldId="257"/>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9787" cy="498693"/>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55838" y="0"/>
            <a:ext cx="2949787" cy="498693"/>
          </a:xfrm>
          <a:prstGeom prst="rect">
            <a:avLst/>
          </a:prstGeom>
        </p:spPr>
        <p:txBody>
          <a:bodyPr vert="horz" lIns="91440" tIns="45720" rIns="91440" bIns="45720" rtlCol="0"/>
          <a:lstStyle>
            <a:lvl1pPr algn="r">
              <a:defRPr sz="1200"/>
            </a:lvl1pPr>
          </a:lstStyle>
          <a:p>
            <a:fld id="{7C93F31B-AE80-5C4D-856A-5B6C09A37B84}" type="datetimeFigureOut">
              <a:t>2/26/2025</a:t>
            </a:fld>
            <a:endParaRPr lang="en-GB"/>
          </a:p>
        </p:txBody>
      </p:sp>
      <p:sp>
        <p:nvSpPr>
          <p:cNvPr id="4" name="Slide Image Placeholder 3"/>
          <p:cNvSpPr>
            <a:spLocks noGrp="1" noRot="1" noChangeAspect="1"/>
          </p:cNvSpPr>
          <p:nvPr>
            <p:ph type="sldImg" idx="2"/>
          </p:nvPr>
        </p:nvSpPr>
        <p:spPr>
          <a:xfrm>
            <a:off x="2217738" y="1243013"/>
            <a:ext cx="2371725" cy="3354387"/>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0720" y="4783307"/>
            <a:ext cx="5445760" cy="3913614"/>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6" name="Footer Placeholder 5"/>
          <p:cNvSpPr>
            <a:spLocks noGrp="1"/>
          </p:cNvSpPr>
          <p:nvPr>
            <p:ph type="ftr" sz="quarter" idx="4"/>
          </p:nvPr>
        </p:nvSpPr>
        <p:spPr>
          <a:xfrm>
            <a:off x="0" y="9440647"/>
            <a:ext cx="2949787" cy="498692"/>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55838" y="9440647"/>
            <a:ext cx="2949787" cy="498692"/>
          </a:xfrm>
          <a:prstGeom prst="rect">
            <a:avLst/>
          </a:prstGeom>
        </p:spPr>
        <p:txBody>
          <a:bodyPr vert="horz" lIns="91440" tIns="45720" rIns="91440" bIns="45720" rtlCol="0" anchor="b"/>
          <a:lstStyle>
            <a:lvl1pPr algn="r">
              <a:defRPr sz="1200"/>
            </a:lvl1pPr>
          </a:lstStyle>
          <a:p>
            <a:fld id="{1D57B621-7223-104D-A688-909FCA4031AB}" type="slidenum">
              <a:t>‹#›</a:t>
            </a:fld>
            <a:endParaRPr lang="en-GB"/>
          </a:p>
        </p:txBody>
      </p:sp>
    </p:spTree>
    <p:extLst>
      <p:ext uri="{BB962C8B-B14F-4D97-AF65-F5344CB8AC3E}">
        <p14:creationId xmlns:p14="http://schemas.microsoft.com/office/powerpoint/2010/main" val="19320057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1D57B621-7223-104D-A688-909FCA4031AB}" type="slidenum">
              <a:t>1</a:t>
            </a:fld>
            <a:endParaRPr lang="en-GB"/>
          </a:p>
        </p:txBody>
      </p:sp>
    </p:spTree>
    <p:extLst>
      <p:ext uri="{BB962C8B-B14F-4D97-AF65-F5344CB8AC3E}">
        <p14:creationId xmlns:p14="http://schemas.microsoft.com/office/powerpoint/2010/main" val="341002646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2744845525"/>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989961514"/>
      </p:ext>
    </p:extLst>
  </p:cSld>
  <p:clrMap bg1="lt1" tx1="dk1" bg2="lt2" tx2="dk2" accent1="accent1" accent2="accent2" accent3="accent3" accent4="accent4" accent5="accent5" accent6="accent6" hlink="hlink" folHlink="folHlink"/>
  <p:sldLayoutIdLst>
    <p:sldLayoutId id="2147483673" r:id="rId1"/>
  </p:sldLayoutIdLst>
  <p:txStyles>
    <p:titleStyle>
      <a:lvl1pPr algn="l" defTabSz="755934" rtl="0" eaLnBrk="1" latinLnBrk="0" hangingPunct="1">
        <a:lnSpc>
          <a:spcPct val="90000"/>
        </a:lnSpc>
        <a:spcBef>
          <a:spcPct val="0"/>
        </a:spcBef>
        <a:buNone/>
        <a:defRPr sz="3637" kern="1200">
          <a:solidFill>
            <a:schemeClr val="tx1"/>
          </a:solidFill>
          <a:latin typeface="+mj-lt"/>
          <a:ea typeface="+mj-ea"/>
          <a:cs typeface="+mj-cs"/>
        </a:defRPr>
      </a:lvl1pPr>
    </p:titleStyle>
    <p:bodyStyle>
      <a:lvl1pPr marL="188984" indent="-188984" algn="l" defTabSz="755934" rtl="0" eaLnBrk="1" latinLnBrk="0" hangingPunct="1">
        <a:lnSpc>
          <a:spcPct val="90000"/>
        </a:lnSpc>
        <a:spcBef>
          <a:spcPts val="827"/>
        </a:spcBef>
        <a:buFont typeface="Arial" panose="020B0604020202020204" pitchFamily="34" charset="0"/>
        <a:buChar char="•"/>
        <a:defRPr sz="2315" kern="1200">
          <a:solidFill>
            <a:schemeClr val="tx1"/>
          </a:solidFill>
          <a:latin typeface="+mn-lt"/>
          <a:ea typeface="+mn-ea"/>
          <a:cs typeface="+mn-cs"/>
        </a:defRPr>
      </a:lvl1pPr>
      <a:lvl2pPr marL="566951" indent="-188984" algn="l" defTabSz="755934" rtl="0" eaLnBrk="1" latinLnBrk="0" hangingPunct="1">
        <a:lnSpc>
          <a:spcPct val="90000"/>
        </a:lnSpc>
        <a:spcBef>
          <a:spcPts val="413"/>
        </a:spcBef>
        <a:buFont typeface="Arial" panose="020B0604020202020204" pitchFamily="34" charset="0"/>
        <a:buChar char="•"/>
        <a:defRPr sz="1984" kern="1200">
          <a:solidFill>
            <a:schemeClr val="tx1"/>
          </a:solidFill>
          <a:latin typeface="+mn-lt"/>
          <a:ea typeface="+mn-ea"/>
          <a:cs typeface="+mn-cs"/>
        </a:defRPr>
      </a:lvl2pPr>
      <a:lvl3pPr marL="944918" indent="-188984" algn="l" defTabSz="755934" rtl="0" eaLnBrk="1" latinLnBrk="0" hangingPunct="1">
        <a:lnSpc>
          <a:spcPct val="90000"/>
        </a:lnSpc>
        <a:spcBef>
          <a:spcPts val="413"/>
        </a:spcBef>
        <a:buFont typeface="Arial" panose="020B0604020202020204" pitchFamily="34" charset="0"/>
        <a:buChar char="•"/>
        <a:defRPr sz="1653" kern="1200">
          <a:solidFill>
            <a:schemeClr val="tx1"/>
          </a:solidFill>
          <a:latin typeface="+mn-lt"/>
          <a:ea typeface="+mn-ea"/>
          <a:cs typeface="+mn-cs"/>
        </a:defRPr>
      </a:lvl3pPr>
      <a:lvl4pPr marL="1322885"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4pPr>
      <a:lvl5pPr marL="1700853"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5pPr>
      <a:lvl6pPr marL="2078820"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6pPr>
      <a:lvl7pPr marL="2456787"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7pPr>
      <a:lvl8pPr marL="2834754"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8pPr>
      <a:lvl9pPr marL="3212722"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9pPr>
    </p:bodyStyle>
    <p:otherStyle>
      <a:defPPr>
        <a:defRPr lang="en-US"/>
      </a:defPPr>
      <a:lvl1pPr marL="0" algn="l" defTabSz="755934" rtl="0" eaLnBrk="1" latinLnBrk="0" hangingPunct="1">
        <a:defRPr sz="1488" kern="1200">
          <a:solidFill>
            <a:schemeClr val="tx1"/>
          </a:solidFill>
          <a:latin typeface="+mn-lt"/>
          <a:ea typeface="+mn-ea"/>
          <a:cs typeface="+mn-cs"/>
        </a:defRPr>
      </a:lvl1pPr>
      <a:lvl2pPr marL="377967" algn="l" defTabSz="755934" rtl="0" eaLnBrk="1" latinLnBrk="0" hangingPunct="1">
        <a:defRPr sz="1488" kern="1200">
          <a:solidFill>
            <a:schemeClr val="tx1"/>
          </a:solidFill>
          <a:latin typeface="+mn-lt"/>
          <a:ea typeface="+mn-ea"/>
          <a:cs typeface="+mn-cs"/>
        </a:defRPr>
      </a:lvl2pPr>
      <a:lvl3pPr marL="755934" algn="l" defTabSz="755934" rtl="0" eaLnBrk="1" latinLnBrk="0" hangingPunct="1">
        <a:defRPr sz="1488" kern="1200">
          <a:solidFill>
            <a:schemeClr val="tx1"/>
          </a:solidFill>
          <a:latin typeface="+mn-lt"/>
          <a:ea typeface="+mn-ea"/>
          <a:cs typeface="+mn-cs"/>
        </a:defRPr>
      </a:lvl3pPr>
      <a:lvl4pPr marL="1133902" algn="l" defTabSz="755934" rtl="0" eaLnBrk="1" latinLnBrk="0" hangingPunct="1">
        <a:defRPr sz="1488" kern="1200">
          <a:solidFill>
            <a:schemeClr val="tx1"/>
          </a:solidFill>
          <a:latin typeface="+mn-lt"/>
          <a:ea typeface="+mn-ea"/>
          <a:cs typeface="+mn-cs"/>
        </a:defRPr>
      </a:lvl4pPr>
      <a:lvl5pPr marL="1511869" algn="l" defTabSz="755934" rtl="0" eaLnBrk="1" latinLnBrk="0" hangingPunct="1">
        <a:defRPr sz="1488" kern="1200">
          <a:solidFill>
            <a:schemeClr val="tx1"/>
          </a:solidFill>
          <a:latin typeface="+mn-lt"/>
          <a:ea typeface="+mn-ea"/>
          <a:cs typeface="+mn-cs"/>
        </a:defRPr>
      </a:lvl5pPr>
      <a:lvl6pPr marL="1889836" algn="l" defTabSz="755934" rtl="0" eaLnBrk="1" latinLnBrk="0" hangingPunct="1">
        <a:defRPr sz="1488" kern="1200">
          <a:solidFill>
            <a:schemeClr val="tx1"/>
          </a:solidFill>
          <a:latin typeface="+mn-lt"/>
          <a:ea typeface="+mn-ea"/>
          <a:cs typeface="+mn-cs"/>
        </a:defRPr>
      </a:lvl6pPr>
      <a:lvl7pPr marL="2267803" algn="l" defTabSz="755934" rtl="0" eaLnBrk="1" latinLnBrk="0" hangingPunct="1">
        <a:defRPr sz="1488" kern="1200">
          <a:solidFill>
            <a:schemeClr val="tx1"/>
          </a:solidFill>
          <a:latin typeface="+mn-lt"/>
          <a:ea typeface="+mn-ea"/>
          <a:cs typeface="+mn-cs"/>
        </a:defRPr>
      </a:lvl7pPr>
      <a:lvl8pPr marL="2645771" algn="l" defTabSz="755934" rtl="0" eaLnBrk="1" latinLnBrk="0" hangingPunct="1">
        <a:defRPr sz="1488" kern="1200">
          <a:solidFill>
            <a:schemeClr val="tx1"/>
          </a:solidFill>
          <a:latin typeface="+mn-lt"/>
          <a:ea typeface="+mn-ea"/>
          <a:cs typeface="+mn-cs"/>
        </a:defRPr>
      </a:lvl8pPr>
      <a:lvl9pPr marL="3023738" algn="l" defTabSz="755934" rtl="0" eaLnBrk="1" latinLnBrk="0" hangingPunct="1">
        <a:defRPr sz="1488"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hyperlink" Target="http://www.forum.org.nz/events" TargetMode="External"/><Relationship Id="rId7"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hyperlink" Target="mailto:info@forum.org.nz" TargetMode="External"/><Relationship Id="rId5" Type="http://schemas.openxmlformats.org/officeDocument/2006/relationships/hyperlink" Target="https://www.forum.org.nz/events-and-courses/a-day-in-the-life-leading-methanex/" TargetMode="External"/><Relationship Id="rId10" Type="http://schemas.openxmlformats.org/officeDocument/2006/relationships/hyperlink" Target="https://www.forum.org.nz/events-and-courses/ceo-connection-calls-being-an-effective-officer/" TargetMode="External"/><Relationship Id="rId4" Type="http://schemas.openxmlformats.org/officeDocument/2006/relationships/hyperlink" Target="https://www.forum.org.nz/events-and-courses/transformative-disruption-at-nz-post-leading-significant-change-safely/" TargetMode="External"/><Relationship Id="rId9" Type="http://schemas.openxmlformats.org/officeDocument/2006/relationships/image" Target="../media/image3.sv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extBox 15">
            <a:extLst>
              <a:ext uri="{FF2B5EF4-FFF2-40B4-BE49-F238E27FC236}">
                <a16:creationId xmlns:a16="http://schemas.microsoft.com/office/drawing/2014/main" id="{AA248763-B715-3E4B-102B-E42EF90C974E}"/>
              </a:ext>
            </a:extLst>
          </p:cNvPr>
          <p:cNvSpPr txBox="1"/>
          <p:nvPr/>
        </p:nvSpPr>
        <p:spPr>
          <a:xfrm>
            <a:off x="255081" y="9971813"/>
            <a:ext cx="3419999" cy="432000"/>
          </a:xfrm>
          <a:prstGeom prst="rect">
            <a:avLst/>
          </a:prstGeom>
          <a:solidFill>
            <a:schemeClr val="accent2"/>
          </a:solidFill>
        </p:spPr>
        <p:txBody>
          <a:bodyPr wrap="square" rtlCol="0" anchor="ctr" anchorCtr="0">
            <a:noAutofit/>
          </a:bodyPr>
          <a:lstStyle/>
          <a:p>
            <a:pPr algn="ctr"/>
            <a:r>
              <a:rPr lang="en-GB" sz="1000" b="1" dirty="0">
                <a:solidFill>
                  <a:schemeClr val="bg1"/>
                </a:solidFill>
                <a:latin typeface="Aptos" panose="020B0004020202020204" pitchFamily="34" charset="0"/>
                <a:cs typeface="Segoe UI Semilight" panose="020B0402040204020203" pitchFamily="34" charset="0"/>
              </a:rPr>
              <a:t>See more information about these events or register at </a:t>
            </a:r>
            <a:r>
              <a:rPr lang="en-GB" sz="1000" b="1" dirty="0">
                <a:solidFill>
                  <a:schemeClr val="bg1"/>
                </a:solidFill>
                <a:latin typeface="Aptos" panose="020B0004020202020204" pitchFamily="34" charset="0"/>
                <a:cs typeface="Segoe UI Semilight" panose="020B0402040204020203" pitchFamily="34" charset="0"/>
                <a:hlinkClick r:id="rId3">
                  <a:extLst>
                    <a:ext uri="{A12FA001-AC4F-418D-AE19-62706E023703}">
                      <ahyp:hlinkClr xmlns:ahyp="http://schemas.microsoft.com/office/drawing/2018/hyperlinkcolor" val="tx"/>
                    </a:ext>
                  </a:extLst>
                </a:hlinkClick>
              </a:rPr>
              <a:t>www.forum.org.nz/events</a:t>
            </a:r>
            <a:endParaRPr lang="en-GB" sz="1000" b="1" dirty="0">
              <a:solidFill>
                <a:schemeClr val="bg1"/>
              </a:solidFill>
              <a:latin typeface="Aptos" panose="020B0004020202020204" pitchFamily="34" charset="0"/>
              <a:cs typeface="Segoe UI Semilight" panose="020B0402040204020203" pitchFamily="34" charset="0"/>
            </a:endParaRPr>
          </a:p>
        </p:txBody>
      </p:sp>
      <p:graphicFrame>
        <p:nvGraphicFramePr>
          <p:cNvPr id="4" name="Table 3">
            <a:extLst>
              <a:ext uri="{FF2B5EF4-FFF2-40B4-BE49-F238E27FC236}">
                <a16:creationId xmlns:a16="http://schemas.microsoft.com/office/drawing/2014/main" id="{A5AE1A09-A16F-E56E-8002-8B454EB89396}"/>
              </a:ext>
            </a:extLst>
          </p:cNvPr>
          <p:cNvGraphicFramePr>
            <a:graphicFrameLocks noGrp="1"/>
          </p:cNvGraphicFramePr>
          <p:nvPr>
            <p:extLst>
              <p:ext uri="{D42A27DB-BD31-4B8C-83A1-F6EECF244321}">
                <p14:modId xmlns:p14="http://schemas.microsoft.com/office/powerpoint/2010/main" val="3239284578"/>
              </p:ext>
            </p:extLst>
          </p:nvPr>
        </p:nvGraphicFramePr>
        <p:xfrm>
          <a:off x="255081" y="1241041"/>
          <a:ext cx="3418418" cy="1756128"/>
        </p:xfrm>
        <a:graphic>
          <a:graphicData uri="http://schemas.openxmlformats.org/drawingml/2006/table">
            <a:tbl>
              <a:tblPr firstRow="1" bandRow="1">
                <a:tableStyleId>{5C22544A-7EE6-4342-B048-85BDC9FD1C3A}</a:tableStyleId>
              </a:tblPr>
              <a:tblGrid>
                <a:gridCol w="1745066">
                  <a:extLst>
                    <a:ext uri="{9D8B030D-6E8A-4147-A177-3AD203B41FA5}">
                      <a16:colId xmlns:a16="http://schemas.microsoft.com/office/drawing/2014/main" val="3574635082"/>
                    </a:ext>
                  </a:extLst>
                </a:gridCol>
                <a:gridCol w="877824">
                  <a:extLst>
                    <a:ext uri="{9D8B030D-6E8A-4147-A177-3AD203B41FA5}">
                      <a16:colId xmlns:a16="http://schemas.microsoft.com/office/drawing/2014/main" val="1565912852"/>
                    </a:ext>
                  </a:extLst>
                </a:gridCol>
                <a:gridCol w="795528">
                  <a:extLst>
                    <a:ext uri="{9D8B030D-6E8A-4147-A177-3AD203B41FA5}">
                      <a16:colId xmlns:a16="http://schemas.microsoft.com/office/drawing/2014/main" val="305862324"/>
                    </a:ext>
                  </a:extLst>
                </a:gridCol>
              </a:tblGrid>
              <a:tr h="209111">
                <a:tc gridSpan="3">
                  <a:txBody>
                    <a:bodyPr/>
                    <a:lstStyle/>
                    <a:p>
                      <a:pPr algn="l" fontAlgn="b"/>
                      <a:r>
                        <a:rPr lang="en-NZ" sz="1100" b="1" i="0" u="none" strike="noStrike" dirty="0">
                          <a:solidFill>
                            <a:schemeClr val="accent2"/>
                          </a:solidFill>
                          <a:effectLst/>
                          <a:latin typeface="Georgia" panose="02040502050405020303" pitchFamily="18" charset="0"/>
                          <a:cs typeface="Segoe UI Semilight" panose="020B0402040204020203" pitchFamily="34" charset="0"/>
                        </a:rPr>
                        <a:t>International case studies</a:t>
                      </a:r>
                    </a:p>
                  </a:txBody>
                  <a:tcPr marL="72000" marR="36000" marT="7200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3"/>
                    </a:solidFill>
                  </a:tcPr>
                </a:tc>
                <a:tc hMerge="1">
                  <a:txBody>
                    <a:bodyPr/>
                    <a:lstStyle/>
                    <a:p>
                      <a:endParaRPr lang="en-GB"/>
                    </a:p>
                  </a:txBody>
                  <a:tcPr/>
                </a:tc>
                <a:tc hMerge="1">
                  <a:txBody>
                    <a:bodyPr/>
                    <a:lstStyle/>
                    <a:p>
                      <a:pPr algn="l" fontAlgn="b"/>
                      <a:endParaRPr lang="en-NZ" sz="1400" b="1" i="0" u="none" strike="noStrike">
                        <a:solidFill>
                          <a:schemeClr val="accent2"/>
                        </a:solidFill>
                        <a:effectLst/>
                        <a:latin typeface="Georgia" panose="02040502050405020303" pitchFamily="18" charset="0"/>
                        <a:cs typeface="Segoe UI Semilight" panose="020B0402040204020203" pitchFamily="34" charset="0"/>
                      </a:endParaRP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77005617"/>
                  </a:ext>
                </a:extLst>
              </a:tr>
              <a:tr h="312473">
                <a:tc gridSpan="3">
                  <a:txBody>
                    <a:bodyPr/>
                    <a:lstStyle/>
                    <a:p>
                      <a:pPr algn="l" fontAlgn="ctr"/>
                      <a:r>
                        <a:rPr lang="en-NZ" sz="800" b="0" i="1" u="none" strike="noStrike" dirty="0">
                          <a:solidFill>
                            <a:srgbClr val="000000"/>
                          </a:solidFill>
                          <a:effectLst/>
                          <a:latin typeface="Segoe UI Semilight" panose="020B0402040204020203" pitchFamily="34" charset="0"/>
                          <a:cs typeface="Segoe UI Semilight" panose="020B0402040204020203" pitchFamily="34" charset="0"/>
                        </a:rPr>
                        <a:t>This is the Forum's major event of the year where we share examples </a:t>
                      </a:r>
                      <a:br>
                        <a:rPr lang="en-NZ" sz="800" b="0" i="1" u="none" strike="noStrike" dirty="0">
                          <a:solidFill>
                            <a:srgbClr val="000000"/>
                          </a:solidFill>
                          <a:effectLst/>
                          <a:latin typeface="Segoe UI Semilight" panose="020B0402040204020203" pitchFamily="34" charset="0"/>
                          <a:cs typeface="Segoe UI Semilight" panose="020B0402040204020203" pitchFamily="34" charset="0"/>
                        </a:rPr>
                      </a:br>
                      <a:r>
                        <a:rPr lang="en-NZ" sz="800" b="0" i="1" u="none" strike="noStrike" dirty="0">
                          <a:solidFill>
                            <a:srgbClr val="000000"/>
                          </a:solidFill>
                          <a:effectLst/>
                          <a:latin typeface="Segoe UI Semilight" panose="020B0402040204020203" pitchFamily="34" charset="0"/>
                          <a:cs typeface="Segoe UI Semilight" panose="020B0402040204020203" pitchFamily="34" charset="0"/>
                        </a:rPr>
                        <a:t>of excellence in leadership from across the world with members. </a:t>
                      </a:r>
                    </a:p>
                  </a:txBody>
                  <a:tcPr marL="72000" marR="36000" marT="36000" marB="72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solidFill>
                      <a:schemeClr val="accent3"/>
                    </a:solidFill>
                  </a:tcPr>
                </a:tc>
                <a:tc hMerge="1">
                  <a:txBody>
                    <a:bodyPr/>
                    <a:lstStyle/>
                    <a:p>
                      <a:endParaRPr lang="en-GB"/>
                    </a:p>
                  </a:txBody>
                  <a:tcPr/>
                </a:tc>
                <a:tc hMerge="1">
                  <a:txBody>
                    <a:bodyPr/>
                    <a:lstStyle/>
                    <a:p>
                      <a:pPr algn="l" fontAlgn="ctr"/>
                      <a:endParaRPr lang="en-NZ" sz="900" b="0" i="0" u="none" strike="noStrike">
                        <a:solidFill>
                          <a:srgbClr val="000000"/>
                        </a:solidFill>
                        <a:effectLst/>
                        <a:latin typeface="Segoe UI Semilight" panose="020B0402040204020203" pitchFamily="34" charset="0"/>
                        <a:cs typeface="Segoe UI Semilight" panose="020B0402040204020203" pitchFamily="34" charset="0"/>
                      </a:endParaRP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563178219"/>
                  </a:ext>
                </a:extLst>
              </a:tr>
              <a:tr h="187122">
                <a:tc gridSpan="3">
                  <a:txBody>
                    <a:bodyPr/>
                    <a:lstStyle/>
                    <a:p>
                      <a:pPr algn="l" fontAlgn="b"/>
                      <a:r>
                        <a:rPr lang="en-NZ" sz="800" b="1" i="0" u="none" strike="noStrike" dirty="0">
                          <a:solidFill>
                            <a:srgbClr val="000000"/>
                          </a:solidFill>
                          <a:effectLst/>
                          <a:latin typeface="Aptos" panose="020B0004020202020204" pitchFamily="34" charset="0"/>
                          <a:cs typeface="Segoe UI Semibold" panose="020B0502040204020203" pitchFamily="34" charset="0"/>
                        </a:rPr>
                        <a:t>CEO leadership with international guest – details TBA</a:t>
                      </a:r>
                    </a:p>
                  </a:txBody>
                  <a:tcPr marL="72000" marR="36000" marT="36000" marB="25200">
                    <a:lnL w="12700" cap="flat" cmpd="sng" algn="ctr">
                      <a:noFill/>
                      <a:prstDash val="solid"/>
                      <a:round/>
                      <a:headEnd type="none" w="med" len="med"/>
                      <a:tailEnd type="none" w="med" len="med"/>
                    </a:lnL>
                    <a:lnR w="12700"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GB"/>
                    </a:p>
                  </a:txBody>
                  <a:tcPr/>
                </a:tc>
                <a:tc hMerge="1">
                  <a:txBody>
                    <a:bodyPr/>
                    <a:lstStyle/>
                    <a:p>
                      <a:pPr algn="l" fontAlgn="b"/>
                      <a:endParaRPr lang="en-NZ" sz="800" b="1" i="0" u="none" strike="noStrike">
                        <a:solidFill>
                          <a:srgbClr val="000000"/>
                        </a:solidFill>
                        <a:effectLst/>
                        <a:latin typeface="Segoe UI Semilight" panose="020B0402040204020203" pitchFamily="34" charset="0"/>
                        <a:cs typeface="Segoe UI Semilight" panose="020B0402040204020203" pitchFamily="34" charset="0"/>
                      </a:endParaRP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866659718"/>
                  </a:ext>
                </a:extLst>
              </a:tr>
              <a:tr h="187122">
                <a:tc>
                  <a:txBody>
                    <a:bodyPr/>
                    <a:lstStyle/>
                    <a:p>
                      <a:pPr algn="l" fontAlgn="b"/>
                      <a:r>
                        <a:rPr lang="en-NZ" sz="800" b="0" i="0" u="none" strike="noStrike">
                          <a:solidFill>
                            <a:srgbClr val="000000"/>
                          </a:solidFill>
                          <a:effectLst/>
                          <a:latin typeface="Aptos" panose="020B0004020202020204" pitchFamily="34" charset="0"/>
                          <a:cs typeface="Segoe UI Semilight" panose="020B0402040204020203" pitchFamily="34" charset="0"/>
                        </a:rPr>
                        <a:t>Auckland </a:t>
                      </a:r>
                    </a:p>
                  </a:txBody>
                  <a:tcPr marL="72000" marR="36000" marT="25200" marB="25200">
                    <a:lnL w="12700" cap="flat" cmpd="sng" algn="ctr">
                      <a:noFill/>
                      <a:prstDash val="solid"/>
                      <a:round/>
                      <a:headEnd type="none" w="med" len="med"/>
                      <a:tailEnd type="none" w="med" len="med"/>
                    </a:lnL>
                    <a:lnR w="12700" cap="flat" cmpd="sng" algn="ctr">
                      <a:no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800" b="0" i="0" u="none" strike="noStrike" dirty="0">
                          <a:solidFill>
                            <a:srgbClr val="000000"/>
                          </a:solidFill>
                          <a:effectLst/>
                          <a:latin typeface="Aptos" panose="020B0004020202020204" pitchFamily="34" charset="0"/>
                          <a:cs typeface="Segoe UI Semilight" panose="020B0402040204020203" pitchFamily="34" charset="0"/>
                        </a:rPr>
                        <a:t>M</a:t>
                      </a:r>
                      <a:r>
                        <a:rPr lang="en-NZ" sz="800" b="0" i="0" u="none" strike="noStrike" dirty="0">
                          <a:solidFill>
                            <a:srgbClr val="000000"/>
                          </a:solidFill>
                          <a:effectLst/>
                          <a:latin typeface="Aptos" panose="020B0004020202020204" pitchFamily="34" charset="0"/>
                          <a:cs typeface="Segoe UI Semilight" panose="020B0402040204020203" pitchFamily="34" charset="0"/>
                        </a:rPr>
                        <a:t>id-late 2025</a:t>
                      </a:r>
                    </a:p>
                  </a:txBody>
                  <a:tcPr marL="36000" marR="36000" marT="25200" marB="25200">
                    <a:lnL w="12700" cap="flat" cmpd="sng" algn="ctr">
                      <a:noFill/>
                      <a:prstDash val="solid"/>
                      <a:round/>
                      <a:headEnd type="none" w="med" len="med"/>
                      <a:tailEnd type="none" w="med" len="med"/>
                    </a:lnL>
                    <a:lnR w="12700" cap="flat" cmpd="sng" algn="ctr">
                      <a:no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NZ" sz="800" b="0" i="0" u="none" strike="noStrike" dirty="0">
                        <a:solidFill>
                          <a:srgbClr val="000000"/>
                        </a:solidFill>
                        <a:effectLst/>
                        <a:latin typeface="Aptos" panose="020B0004020202020204" pitchFamily="34" charset="0"/>
                        <a:cs typeface="Segoe UI Semilight" panose="020B0402040204020203" pitchFamily="34" charset="0"/>
                      </a:endParaRPr>
                    </a:p>
                  </a:txBody>
                  <a:tcPr marL="36000" marR="36000" marT="25200" marB="25200">
                    <a:lnL w="12700" cap="flat" cmpd="sng" algn="ctr">
                      <a:noFill/>
                      <a:prstDash val="solid"/>
                      <a:round/>
                      <a:headEnd type="none" w="med" len="med"/>
                      <a:tailEnd type="none" w="med" len="med"/>
                    </a:lnL>
                    <a:lnR w="12700" cap="flat" cmpd="sng" algn="ctr">
                      <a:no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164682679"/>
                  </a:ext>
                </a:extLst>
              </a:tr>
              <a:tr h="187122">
                <a:tc gridSpan="3">
                  <a:txBody>
                    <a:bodyPr/>
                    <a:lstStyle/>
                    <a:p>
                      <a:pPr algn="l" fontAlgn="b"/>
                      <a:r>
                        <a:rPr lang="en-NZ" sz="800" b="1" i="0" u="none" strike="noStrike" dirty="0">
                          <a:solidFill>
                            <a:srgbClr val="000000"/>
                          </a:solidFill>
                          <a:effectLst/>
                          <a:latin typeface="Aptos" panose="020B0004020202020204" pitchFamily="34" charset="0"/>
                          <a:cs typeface="Segoe UI Semibold" panose="020B0502040204020203" pitchFamily="34" charset="0"/>
                        </a:rPr>
                        <a:t>International psychosocial safety senior leader forum (with FlourishDX)</a:t>
                      </a:r>
                    </a:p>
                  </a:txBody>
                  <a:tcPr marL="72000" marR="36000" marT="36000" marB="25200">
                    <a:lnL w="12700" cap="flat" cmpd="sng" algn="ctr">
                      <a:noFill/>
                      <a:prstDash val="solid"/>
                      <a:round/>
                      <a:headEnd type="none" w="med" len="med"/>
                      <a:tailEnd type="none" w="med" len="med"/>
                    </a:lnL>
                    <a:lnR w="12700"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GB"/>
                    </a:p>
                  </a:txBody>
                  <a:tcPr/>
                </a:tc>
                <a:tc hMerge="1">
                  <a:txBody>
                    <a:bodyPr/>
                    <a:lstStyle/>
                    <a:p>
                      <a:pPr algn="l" fontAlgn="b"/>
                      <a:endParaRPr lang="en-NZ" sz="800" b="1" i="0" u="none" strike="noStrike">
                        <a:solidFill>
                          <a:srgbClr val="000000"/>
                        </a:solidFill>
                        <a:effectLst/>
                        <a:latin typeface="Segoe UI Semilight" panose="020B0402040204020203" pitchFamily="34" charset="0"/>
                        <a:cs typeface="Segoe UI Semilight" panose="020B0402040204020203" pitchFamily="34" charset="0"/>
                      </a:endParaRP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987867825"/>
                  </a:ext>
                </a:extLst>
              </a:tr>
              <a:tr h="187122">
                <a:tc>
                  <a:txBody>
                    <a:bodyPr/>
                    <a:lstStyle/>
                    <a:p>
                      <a:pPr algn="l" fontAlgn="b"/>
                      <a:r>
                        <a:rPr lang="en-NZ" sz="800" b="0" i="0" u="none" strike="noStrike">
                          <a:solidFill>
                            <a:srgbClr val="000000"/>
                          </a:solidFill>
                          <a:effectLst/>
                          <a:latin typeface="Aptos" panose="020B0004020202020204" pitchFamily="34" charset="0"/>
                          <a:cs typeface="Segoe UI Semilight" panose="020B0402040204020203" pitchFamily="34" charset="0"/>
                        </a:rPr>
                        <a:t>Auckland: CEO breakfast</a:t>
                      </a:r>
                    </a:p>
                  </a:txBody>
                  <a:tcPr marL="72000" marR="36000" marT="25200" marB="25200">
                    <a:lnL w="12700" cap="flat" cmpd="sng" algn="ctr">
                      <a:noFill/>
                      <a:prstDash val="solid"/>
                      <a:round/>
                      <a:headEnd type="none" w="med" len="med"/>
                      <a:tailEnd type="none" w="med" len="med"/>
                    </a:lnL>
                    <a:lnR w="12700" cap="flat" cmpd="sng" algn="ctr">
                      <a:no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NZ" sz="800" b="0" i="0" u="none" strike="noStrike" dirty="0">
                          <a:solidFill>
                            <a:srgbClr val="000000"/>
                          </a:solidFill>
                          <a:effectLst/>
                          <a:latin typeface="Aptos" panose="020B0004020202020204" pitchFamily="34" charset="0"/>
                          <a:cs typeface="Segoe UI Semilight" panose="020B0402040204020203" pitchFamily="34" charset="0"/>
                        </a:rPr>
                        <a:t>Thursday 12 June</a:t>
                      </a:r>
                    </a:p>
                  </a:txBody>
                  <a:tcPr marL="36000" marR="36000" marT="25200" marB="25200">
                    <a:lnL w="12700" cap="flat" cmpd="sng" algn="ctr">
                      <a:noFill/>
                      <a:prstDash val="solid"/>
                      <a:round/>
                      <a:headEnd type="none" w="med" len="med"/>
                      <a:tailEnd type="none" w="med" len="med"/>
                    </a:lnL>
                    <a:lnR w="12700" cap="flat" cmpd="sng" algn="ctr">
                      <a:no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NZ" sz="800" b="0" i="0" u="none" strike="noStrike" dirty="0">
                          <a:solidFill>
                            <a:srgbClr val="000000"/>
                          </a:solidFill>
                          <a:effectLst/>
                          <a:latin typeface="Aptos" panose="020B0004020202020204" pitchFamily="34" charset="0"/>
                          <a:cs typeface="Segoe UI Semilight" panose="020B0402040204020203" pitchFamily="34" charset="0"/>
                        </a:rPr>
                        <a:t>7-8.30am</a:t>
                      </a:r>
                    </a:p>
                  </a:txBody>
                  <a:tcPr marL="36000" marR="36000" marT="25200" marB="25200">
                    <a:lnL w="12700" cap="flat" cmpd="sng" algn="ctr">
                      <a:noFill/>
                      <a:prstDash val="solid"/>
                      <a:round/>
                      <a:headEnd type="none" w="med" len="med"/>
                      <a:tailEnd type="none" w="med" len="med"/>
                    </a:lnL>
                    <a:lnR w="12700" cap="flat" cmpd="sng" algn="ctr">
                      <a:no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936964948"/>
                  </a:ext>
                </a:extLst>
              </a:tr>
              <a:tr h="187122">
                <a:tc>
                  <a:txBody>
                    <a:bodyPr/>
                    <a:lstStyle/>
                    <a:p>
                      <a:pPr algn="l" fontAlgn="b"/>
                      <a:r>
                        <a:rPr lang="en-NZ" sz="800" b="0" i="0" u="none" strike="noStrike" dirty="0">
                          <a:solidFill>
                            <a:srgbClr val="000000"/>
                          </a:solidFill>
                          <a:effectLst/>
                          <a:latin typeface="Aptos" panose="020B0004020202020204" pitchFamily="34" charset="0"/>
                          <a:cs typeface="Segoe UI Semilight" panose="020B0402040204020203" pitchFamily="34" charset="0"/>
                        </a:rPr>
                        <a:t>Auckland: Discussions with Peter Kelly (UK), Dr I. David Daniels (USA) and Mary Ann Baynton (Canada) </a:t>
                      </a:r>
                    </a:p>
                  </a:txBody>
                  <a:tcPr marL="72000" marR="36000" marT="25200" marB="252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NZ" sz="800" b="0" i="0" u="none" strike="noStrike" dirty="0">
                          <a:solidFill>
                            <a:srgbClr val="000000"/>
                          </a:solidFill>
                          <a:effectLst/>
                          <a:latin typeface="Aptos" panose="020B0004020202020204" pitchFamily="34" charset="0"/>
                          <a:cs typeface="Segoe UI Semilight" panose="020B0402040204020203" pitchFamily="34" charset="0"/>
                        </a:rPr>
                        <a:t>Thursday 12 June</a:t>
                      </a:r>
                    </a:p>
                  </a:txBody>
                  <a:tcPr marL="36000" marR="36000" marT="25200" marB="252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NZ" sz="800" b="0" i="0" u="none" strike="noStrike" dirty="0">
                          <a:solidFill>
                            <a:srgbClr val="000000"/>
                          </a:solidFill>
                          <a:effectLst/>
                          <a:latin typeface="Aptos" panose="020B0004020202020204" pitchFamily="34" charset="0"/>
                          <a:cs typeface="Segoe UI Semilight" panose="020B0402040204020203" pitchFamily="34" charset="0"/>
                        </a:rPr>
                        <a:t>9-11.45am</a:t>
                      </a:r>
                    </a:p>
                  </a:txBody>
                  <a:tcPr marL="36000" marR="36000" marT="25200" marB="252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236971592"/>
                  </a:ext>
                </a:extLst>
              </a:tr>
            </a:tbl>
          </a:graphicData>
        </a:graphic>
      </p:graphicFrame>
      <p:graphicFrame>
        <p:nvGraphicFramePr>
          <p:cNvPr id="6" name="Table 5">
            <a:extLst>
              <a:ext uri="{FF2B5EF4-FFF2-40B4-BE49-F238E27FC236}">
                <a16:creationId xmlns:a16="http://schemas.microsoft.com/office/drawing/2014/main" id="{1AB0B044-02A4-DD16-2CCF-1EFA0B4933C2}"/>
              </a:ext>
            </a:extLst>
          </p:cNvPr>
          <p:cNvGraphicFramePr>
            <a:graphicFrameLocks noGrp="1"/>
          </p:cNvGraphicFramePr>
          <p:nvPr>
            <p:extLst>
              <p:ext uri="{D42A27DB-BD31-4B8C-83A1-F6EECF244321}">
                <p14:modId xmlns:p14="http://schemas.microsoft.com/office/powerpoint/2010/main" val="1669141651"/>
              </p:ext>
            </p:extLst>
          </p:nvPr>
        </p:nvGraphicFramePr>
        <p:xfrm>
          <a:off x="255081" y="3053068"/>
          <a:ext cx="3432998" cy="4140496"/>
        </p:xfrm>
        <a:graphic>
          <a:graphicData uri="http://schemas.openxmlformats.org/drawingml/2006/table">
            <a:tbl>
              <a:tblPr firstRow="1" bandRow="1">
                <a:tableStyleId>{5C22544A-7EE6-4342-B048-85BDC9FD1C3A}</a:tableStyleId>
              </a:tblPr>
              <a:tblGrid>
                <a:gridCol w="1745065">
                  <a:extLst>
                    <a:ext uri="{9D8B030D-6E8A-4147-A177-3AD203B41FA5}">
                      <a16:colId xmlns:a16="http://schemas.microsoft.com/office/drawing/2014/main" val="3574635082"/>
                    </a:ext>
                  </a:extLst>
                </a:gridCol>
                <a:gridCol w="877824">
                  <a:extLst>
                    <a:ext uri="{9D8B030D-6E8A-4147-A177-3AD203B41FA5}">
                      <a16:colId xmlns:a16="http://schemas.microsoft.com/office/drawing/2014/main" val="1565912852"/>
                    </a:ext>
                  </a:extLst>
                </a:gridCol>
                <a:gridCol w="810109">
                  <a:extLst>
                    <a:ext uri="{9D8B030D-6E8A-4147-A177-3AD203B41FA5}">
                      <a16:colId xmlns:a16="http://schemas.microsoft.com/office/drawing/2014/main" val="305862324"/>
                    </a:ext>
                  </a:extLst>
                </a:gridCol>
              </a:tblGrid>
              <a:tr h="209111">
                <a:tc gridSpan="3">
                  <a:txBody>
                    <a:bodyPr/>
                    <a:lstStyle/>
                    <a:p>
                      <a:pPr algn="l" fontAlgn="b"/>
                      <a:r>
                        <a:rPr lang="en-NZ" sz="1100" b="1" i="0" u="none" strike="noStrike" dirty="0">
                          <a:solidFill>
                            <a:schemeClr val="accent2"/>
                          </a:solidFill>
                          <a:effectLst/>
                          <a:latin typeface="Georgia" panose="02040502050405020303" pitchFamily="18" charset="0"/>
                          <a:cs typeface="Segoe UI Semilight" panose="020B0402040204020203" pitchFamily="34" charset="0"/>
                        </a:rPr>
                        <a:t>CEO-only lunches with Deloitte, KPMG and Anthony Harper </a:t>
                      </a:r>
                    </a:p>
                  </a:txBody>
                  <a:tcPr marL="72000" marR="36000" marT="7200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3"/>
                    </a:solidFill>
                  </a:tcPr>
                </a:tc>
                <a:tc hMerge="1">
                  <a:txBody>
                    <a:bodyPr/>
                    <a:lstStyle/>
                    <a:p>
                      <a:endParaRPr lang="en-GB"/>
                    </a:p>
                  </a:txBody>
                  <a:tcPr>
                    <a:lnL w="12700" cmpd="sng">
                      <a:noFill/>
                    </a:lnL>
                  </a:tcPr>
                </a:tc>
                <a:tc hMerge="1">
                  <a:txBody>
                    <a:bodyPr/>
                    <a:lstStyle/>
                    <a:p>
                      <a:pPr algn="l" fontAlgn="b"/>
                      <a:endParaRPr lang="en-NZ" sz="1400" b="1" i="0" u="none" strike="noStrike">
                        <a:solidFill>
                          <a:schemeClr val="accent2"/>
                        </a:solidFill>
                        <a:effectLst/>
                        <a:latin typeface="Georgia" panose="02040502050405020303" pitchFamily="18" charset="0"/>
                        <a:cs typeface="Segoe UI Semilight" panose="020B0402040204020203" pitchFamily="34" charset="0"/>
                      </a:endParaRPr>
                    </a:p>
                  </a:txBody>
                  <a:tcPr marL="36000" marR="36000" marT="36000" marB="36000">
                    <a:lnR w="12700" cap="flat" cmpd="sng" algn="ctr">
                      <a:no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77005617"/>
                  </a:ext>
                </a:extLst>
              </a:tr>
              <a:tr h="380793">
                <a:tc gridSpan="3">
                  <a:txBody>
                    <a:bodyPr/>
                    <a:lstStyle/>
                    <a:p>
                      <a:pPr algn="l" fontAlgn="ctr"/>
                      <a:r>
                        <a:rPr lang="en-NZ" sz="800" b="0" i="1" u="none" strike="noStrike" dirty="0">
                          <a:solidFill>
                            <a:srgbClr val="000000"/>
                          </a:solidFill>
                          <a:effectLst/>
                          <a:latin typeface="Segoe UI Semilight" panose="020B0402040204020203" pitchFamily="34" charset="0"/>
                          <a:cs typeface="Segoe UI Semilight" panose="020B0402040204020203" pitchFamily="34" charset="0"/>
                        </a:rPr>
                        <a:t>The Forum has teamed up with Deloitte, KPMG and Anthony Harper to bring members a series of invite-only CEO lunches in Auckland, Wellington and Christchurch. These are informal, small opportunities to hear from a CEO guest speaker about their unique context, as well as a chance to share your own challenges and  opportunities in a Chatham-House rules environment</a:t>
                      </a:r>
                      <a:r>
                        <a:rPr lang="en-NZ" sz="800" b="0" i="1" u="none" strike="noStrike" dirty="0">
                          <a:solidFill>
                            <a:srgbClr val="000000"/>
                          </a:solidFill>
                          <a:effectLst/>
                          <a:latin typeface="Aptos" panose="020B0004020202020204" pitchFamily="34" charset="0"/>
                          <a:cs typeface="Segoe UI Semilight" panose="020B0402040204020203" pitchFamily="34" charset="0"/>
                        </a:rPr>
                        <a:t>. </a:t>
                      </a:r>
                    </a:p>
                  </a:txBody>
                  <a:tcPr marL="72000" marR="36000" marT="36000" marB="72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solidFill>
                      <a:schemeClr val="accent3"/>
                    </a:solidFill>
                  </a:tcPr>
                </a:tc>
                <a:tc hMerge="1">
                  <a:txBody>
                    <a:bodyPr/>
                    <a:lstStyle/>
                    <a:p>
                      <a:endParaRPr lang="en-GB"/>
                    </a:p>
                  </a:txBody>
                  <a:tcPr>
                    <a:lnL w="12700" cmpd="sng">
                      <a:noFill/>
                    </a:lnL>
                  </a:tcPr>
                </a:tc>
                <a:tc hMerge="1">
                  <a:txBody>
                    <a:bodyPr/>
                    <a:lstStyle/>
                    <a:p>
                      <a:pPr algn="l" fontAlgn="ctr"/>
                      <a:endParaRPr lang="en-NZ" sz="900" b="0" i="0" u="none" strike="noStrike">
                        <a:solidFill>
                          <a:srgbClr val="000000"/>
                        </a:solidFill>
                        <a:effectLst/>
                        <a:latin typeface="Segoe UI Semilight" panose="020B0402040204020203" pitchFamily="34" charset="0"/>
                        <a:cs typeface="Segoe UI Semilight" panose="020B0402040204020203" pitchFamily="34" charset="0"/>
                      </a:endParaRPr>
                    </a:p>
                  </a:txBody>
                  <a:tcPr marL="36000" marR="36000" marT="36000" marB="36000">
                    <a:lnR w="12700" cap="flat" cmpd="sng" algn="ctr">
                      <a:noFill/>
                      <a:prstDash val="solid"/>
                      <a:round/>
                      <a:headEnd type="none" w="med" len="med"/>
                      <a:tailEnd type="none" w="med" len="med"/>
                    </a:lnR>
                    <a:lnT w="6350"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563178219"/>
                  </a:ext>
                </a:extLst>
              </a:tr>
              <a:tr h="187122">
                <a:tc gridSpan="3">
                  <a:txBody>
                    <a:bodyPr/>
                    <a:lstStyle/>
                    <a:p>
                      <a:pPr algn="l" fontAlgn="b"/>
                      <a:r>
                        <a:rPr lang="en-NZ" sz="800" b="1" i="0" u="none" strike="noStrike">
                          <a:solidFill>
                            <a:srgbClr val="000000"/>
                          </a:solidFill>
                          <a:effectLst/>
                          <a:latin typeface="Aptos" panose="020B0004020202020204" pitchFamily="34" charset="0"/>
                          <a:cs typeface="Segoe UI Semibold" panose="020B0502040204020203" pitchFamily="34" charset="0"/>
                        </a:rPr>
                        <a:t>Auckland with Deloitte</a:t>
                      </a:r>
                    </a:p>
                  </a:txBody>
                  <a:tcPr marL="72000" marR="36000" marT="36000" marB="25200">
                    <a:lnL w="12700" cap="flat" cmpd="sng" algn="ctr">
                      <a:noFill/>
                      <a:prstDash val="solid"/>
                      <a:round/>
                      <a:headEnd type="none" w="med" len="med"/>
                      <a:tailEnd type="none" w="med" len="med"/>
                    </a:lnL>
                    <a:lnR w="12700"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GB"/>
                    </a:p>
                  </a:txBody>
                  <a:tcPr>
                    <a:lnL w="12700" cmpd="sng">
                      <a:noFill/>
                    </a:lnL>
                  </a:tcPr>
                </a:tc>
                <a:tc hMerge="1">
                  <a:txBody>
                    <a:bodyPr/>
                    <a:lstStyle/>
                    <a:p>
                      <a:pPr algn="l" fontAlgn="b"/>
                      <a:endParaRPr lang="en-NZ" sz="800" b="1" i="0" u="none" strike="noStrike">
                        <a:solidFill>
                          <a:srgbClr val="000000"/>
                        </a:solidFill>
                        <a:effectLst/>
                        <a:latin typeface="Segoe UI Semilight" panose="020B0402040204020203" pitchFamily="34" charset="0"/>
                        <a:cs typeface="Segoe UI Semilight" panose="020B0402040204020203" pitchFamily="34" charset="0"/>
                      </a:endParaRPr>
                    </a:p>
                  </a:txBody>
                  <a:tcPr marL="36000" marR="36000" marT="36000" marB="36000">
                    <a:lnR w="12700" cap="flat" cmpd="sng" algn="ctr">
                      <a:no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866659718"/>
                  </a:ext>
                </a:extLst>
              </a:tr>
              <a:tr h="187122">
                <a:tc>
                  <a:txBody>
                    <a:bodyPr/>
                    <a:lstStyle/>
                    <a:p>
                      <a:pPr algn="l" fontAlgn="b"/>
                      <a:r>
                        <a:rPr lang="en-NZ" sz="800" b="0" i="0" u="none" strike="sngStrike" dirty="0">
                          <a:solidFill>
                            <a:srgbClr val="000000"/>
                          </a:solidFill>
                          <a:effectLst/>
                          <a:latin typeface="Aptos" panose="020B0004020202020204" pitchFamily="34" charset="0"/>
                          <a:cs typeface="Segoe UI Semilight" panose="020B0402040204020203" pitchFamily="34" charset="0"/>
                        </a:rPr>
                        <a:t>With Ryan Cavanagh, </a:t>
                      </a:r>
                      <a:br>
                        <a:rPr lang="en-NZ" sz="800" b="0" i="0" u="none" strike="sngStrike" dirty="0">
                          <a:solidFill>
                            <a:srgbClr val="000000"/>
                          </a:solidFill>
                          <a:effectLst/>
                          <a:latin typeface="Aptos" panose="020B0004020202020204" pitchFamily="34" charset="0"/>
                          <a:cs typeface="Segoe UI Semilight" panose="020B0402040204020203" pitchFamily="34" charset="0"/>
                        </a:rPr>
                      </a:br>
                      <a:r>
                        <a:rPr lang="en-NZ" sz="800" b="0" i="0" u="none" strike="sngStrike" dirty="0">
                          <a:solidFill>
                            <a:srgbClr val="000000"/>
                          </a:solidFill>
                          <a:effectLst/>
                          <a:latin typeface="Aptos" panose="020B0004020202020204" pitchFamily="34" charset="0"/>
                          <a:cs typeface="Segoe UI Semilight" panose="020B0402040204020203" pitchFamily="34" charset="0"/>
                        </a:rPr>
                        <a:t>CEO Timberlands</a:t>
                      </a:r>
                    </a:p>
                  </a:txBody>
                  <a:tcPr marL="72000" marR="36000" marT="25200" marB="25200">
                    <a:lnL w="12700" cap="flat" cmpd="sng" algn="ctr">
                      <a:noFill/>
                      <a:prstDash val="solid"/>
                      <a:round/>
                      <a:headEnd type="none" w="med" len="med"/>
                      <a:tailEnd type="none" w="med" len="med"/>
                    </a:lnL>
                    <a:lnR w="12700" cap="flat" cmpd="sng" algn="ctr">
                      <a:no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NZ" sz="800" b="0" i="0" u="none" strike="sngStrike" dirty="0">
                          <a:solidFill>
                            <a:srgbClr val="000000"/>
                          </a:solidFill>
                          <a:effectLst/>
                          <a:latin typeface="Aptos" panose="020B0004020202020204" pitchFamily="34" charset="0"/>
                          <a:cs typeface="Segoe UI Semilight" panose="020B0402040204020203" pitchFamily="34" charset="0"/>
                        </a:rPr>
                        <a:t>Thursday </a:t>
                      </a:r>
                      <a:br>
                        <a:rPr lang="en-NZ" sz="800" b="0" i="0" u="none" strike="sngStrike" dirty="0">
                          <a:solidFill>
                            <a:srgbClr val="000000"/>
                          </a:solidFill>
                          <a:effectLst/>
                          <a:latin typeface="Aptos" panose="020B0004020202020204" pitchFamily="34" charset="0"/>
                          <a:cs typeface="Segoe UI Semilight" panose="020B0402040204020203" pitchFamily="34" charset="0"/>
                        </a:rPr>
                      </a:br>
                      <a:r>
                        <a:rPr lang="en-NZ" sz="800" b="0" i="0" u="none" strike="sngStrike" dirty="0">
                          <a:solidFill>
                            <a:srgbClr val="000000"/>
                          </a:solidFill>
                          <a:effectLst/>
                          <a:latin typeface="Aptos" panose="020B0004020202020204" pitchFamily="34" charset="0"/>
                          <a:cs typeface="Segoe UI Semilight" panose="020B0402040204020203" pitchFamily="34" charset="0"/>
                        </a:rPr>
                        <a:t>27 Feb</a:t>
                      </a:r>
                    </a:p>
                  </a:txBody>
                  <a:tcPr marL="36000" marR="36000" marT="25200" marB="25200">
                    <a:lnL w="12700" cap="flat" cmpd="sng" algn="ctr">
                      <a:noFill/>
                      <a:prstDash val="solid"/>
                      <a:round/>
                      <a:headEnd type="none" w="med" len="med"/>
                      <a:tailEnd type="none" w="med" len="med"/>
                    </a:lnL>
                    <a:lnR w="12700" cap="flat" cmpd="sng" algn="ctr">
                      <a:no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NZ" sz="800" b="0" i="0" u="none" strike="sngStrike" dirty="0">
                          <a:solidFill>
                            <a:srgbClr val="000000"/>
                          </a:solidFill>
                          <a:effectLst/>
                          <a:latin typeface="Aptos" panose="020B0004020202020204" pitchFamily="34" charset="0"/>
                          <a:cs typeface="Segoe UI Semilight" panose="020B0402040204020203" pitchFamily="34" charset="0"/>
                        </a:rPr>
                        <a:t>12-2pm</a:t>
                      </a:r>
                    </a:p>
                  </a:txBody>
                  <a:tcPr marL="36000" marR="36000" marT="25200" marB="25200">
                    <a:lnL w="12700" cap="flat" cmpd="sng" algn="ctr">
                      <a:noFill/>
                      <a:prstDash val="solid"/>
                      <a:round/>
                      <a:headEnd type="none" w="med" len="med"/>
                      <a:tailEnd type="none" w="med" len="med"/>
                    </a:lnL>
                    <a:lnR w="12700" cap="flat" cmpd="sng" algn="ctr">
                      <a:no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936964948"/>
                  </a:ext>
                </a:extLst>
              </a:tr>
              <a:tr h="187122">
                <a:tc>
                  <a:txBody>
                    <a:bodyPr/>
                    <a:lstStyle/>
                    <a:p>
                      <a:pPr algn="l" fontAlgn="b"/>
                      <a:r>
                        <a:rPr lang="en-NZ" sz="800" b="0" i="0" u="none" strike="noStrike" dirty="0">
                          <a:solidFill>
                            <a:srgbClr val="000000"/>
                          </a:solidFill>
                          <a:effectLst/>
                          <a:latin typeface="Aptos" panose="020B0004020202020204" pitchFamily="34" charset="0"/>
                          <a:cs typeface="Segoe UI Semilight" panose="020B0402040204020203" pitchFamily="34" charset="0"/>
                        </a:rPr>
                        <a:t>With Sheridan Broadbent, Director Spark, Downer, Manawa Energy </a:t>
                      </a:r>
                    </a:p>
                  </a:txBody>
                  <a:tcPr marL="72000" marR="36000" marT="25200" marB="252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NZ" sz="800" b="0" i="0" u="none" strike="noStrike" dirty="0">
                          <a:solidFill>
                            <a:srgbClr val="000000"/>
                          </a:solidFill>
                          <a:effectLst/>
                          <a:latin typeface="Aptos" panose="020B0004020202020204" pitchFamily="34" charset="0"/>
                          <a:cs typeface="Segoe UI Semilight" panose="020B0402040204020203" pitchFamily="34" charset="0"/>
                        </a:rPr>
                        <a:t>May TBC</a:t>
                      </a:r>
                    </a:p>
                  </a:txBody>
                  <a:tcPr marL="36000" marR="36000" marT="25200" marB="252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NZ" sz="800" b="0" i="0" u="none" strike="noStrike">
                          <a:solidFill>
                            <a:srgbClr val="000000"/>
                          </a:solidFill>
                          <a:effectLst/>
                          <a:latin typeface="Aptos" panose="020B0004020202020204" pitchFamily="34" charset="0"/>
                          <a:cs typeface="Segoe UI Semilight" panose="020B0402040204020203" pitchFamily="34" charset="0"/>
                        </a:rPr>
                        <a:t>12-2pm</a:t>
                      </a:r>
                    </a:p>
                  </a:txBody>
                  <a:tcPr marL="36000" marR="36000" marT="25200" marB="252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117275444"/>
                  </a:ext>
                </a:extLst>
              </a:tr>
              <a:tr h="238564">
                <a:tc>
                  <a:txBody>
                    <a:bodyPr/>
                    <a:lstStyle/>
                    <a:p>
                      <a:pPr algn="l" fontAlgn="b"/>
                      <a:r>
                        <a:rPr lang="en-NZ" sz="800" b="0" i="0" u="none" strike="noStrike" dirty="0">
                          <a:solidFill>
                            <a:srgbClr val="000000"/>
                          </a:solidFill>
                          <a:effectLst/>
                          <a:latin typeface="Aptos" panose="020B0004020202020204" pitchFamily="34" charset="0"/>
                          <a:cs typeface="Segoe UI Semilight" panose="020B0402040204020203" pitchFamily="34" charset="0"/>
                        </a:rPr>
                        <a:t>TBC</a:t>
                      </a:r>
                    </a:p>
                  </a:txBody>
                  <a:tcPr marL="72000" marR="36000" marT="25200" marB="252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NZ" sz="800" b="0" i="0" u="none" strike="noStrike" dirty="0">
                          <a:solidFill>
                            <a:srgbClr val="000000"/>
                          </a:solidFill>
                          <a:effectLst/>
                          <a:latin typeface="Aptos" panose="020B0004020202020204" pitchFamily="34" charset="0"/>
                          <a:cs typeface="Segoe UI Semilight" panose="020B0402040204020203" pitchFamily="34" charset="0"/>
                        </a:rPr>
                        <a:t>Friday 29 August</a:t>
                      </a:r>
                    </a:p>
                  </a:txBody>
                  <a:tcPr marL="36000" marR="36000" marT="25200" marB="252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NZ" sz="800" b="0" i="0" u="none" strike="noStrike" dirty="0">
                          <a:solidFill>
                            <a:srgbClr val="000000"/>
                          </a:solidFill>
                          <a:effectLst/>
                          <a:latin typeface="Aptos" panose="020B0004020202020204" pitchFamily="34" charset="0"/>
                          <a:cs typeface="Segoe UI Semilight" panose="020B0402040204020203" pitchFamily="34" charset="0"/>
                        </a:rPr>
                        <a:t>12-2pm</a:t>
                      </a:r>
                    </a:p>
                  </a:txBody>
                  <a:tcPr marL="36000" marR="36000" marT="25200" marB="252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844883177"/>
                  </a:ext>
                </a:extLst>
              </a:tr>
              <a:tr h="187122">
                <a:tc>
                  <a:txBody>
                    <a:bodyPr/>
                    <a:lstStyle/>
                    <a:p>
                      <a:pPr algn="l" fontAlgn="b"/>
                      <a:r>
                        <a:rPr lang="en-NZ" sz="800" b="0" i="0" u="none" strike="noStrike" dirty="0">
                          <a:solidFill>
                            <a:srgbClr val="000000"/>
                          </a:solidFill>
                          <a:effectLst/>
                          <a:latin typeface="Aptos" panose="020B0004020202020204" pitchFamily="34" charset="0"/>
                          <a:cs typeface="Segoe UI Semilight" panose="020B0402040204020203" pitchFamily="34" charset="0"/>
                        </a:rPr>
                        <a:t>TBC</a:t>
                      </a:r>
                    </a:p>
                  </a:txBody>
                  <a:tcPr marL="72000" marR="36000" marT="25200" marB="252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NZ" sz="800" b="0" i="0" u="none" strike="noStrike" dirty="0">
                          <a:solidFill>
                            <a:srgbClr val="000000"/>
                          </a:solidFill>
                          <a:effectLst/>
                          <a:latin typeface="Aptos" panose="020B0004020202020204" pitchFamily="34" charset="0"/>
                          <a:cs typeface="Segoe UI Semilight" panose="020B0402040204020203" pitchFamily="34" charset="0"/>
                        </a:rPr>
                        <a:t>Thursday 6 Nov</a:t>
                      </a:r>
                    </a:p>
                  </a:txBody>
                  <a:tcPr marL="36000" marR="36000" marT="25200" marB="252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NZ" sz="800" b="0" i="0" u="none" strike="noStrike" dirty="0">
                          <a:solidFill>
                            <a:srgbClr val="000000"/>
                          </a:solidFill>
                          <a:effectLst/>
                          <a:latin typeface="Aptos" panose="020B0004020202020204" pitchFamily="34" charset="0"/>
                          <a:cs typeface="Segoe UI Semilight" panose="020B0402040204020203" pitchFamily="34" charset="0"/>
                        </a:rPr>
                        <a:t>12-2pm</a:t>
                      </a:r>
                    </a:p>
                  </a:txBody>
                  <a:tcPr marL="36000" marR="36000" marT="25200" marB="252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236971592"/>
                  </a:ext>
                </a:extLst>
              </a:tr>
              <a:tr h="156593">
                <a:tc gridSpan="3">
                  <a:txBody>
                    <a:bodyPr/>
                    <a:lstStyle/>
                    <a:p>
                      <a:pPr algn="l" fontAlgn="b"/>
                      <a:r>
                        <a:rPr lang="en-NZ" sz="800" b="1" i="0" u="none" strike="noStrike" dirty="0">
                          <a:solidFill>
                            <a:srgbClr val="000000"/>
                          </a:solidFill>
                          <a:effectLst/>
                          <a:latin typeface="Aptos" panose="020B0004020202020204" pitchFamily="34" charset="0"/>
                          <a:cs typeface="Segoe UI Semibold" panose="020B0502040204020203" pitchFamily="34" charset="0"/>
                        </a:rPr>
                        <a:t>Wellington with KPMG</a:t>
                      </a:r>
                    </a:p>
                  </a:txBody>
                  <a:tcPr marL="72000" marR="36000" marT="36000" marB="252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l" fontAlgn="b"/>
                      <a:endParaRPr lang="en-NZ" sz="800" b="1" i="0" u="none" strike="noStrike">
                        <a:solidFill>
                          <a:srgbClr val="000000"/>
                        </a:solidFill>
                        <a:effectLst/>
                        <a:latin typeface="Segoe UI Semilight" panose="020B0402040204020203" pitchFamily="34" charset="0"/>
                        <a:cs typeface="Segoe UI Semilight" panose="020B0402040204020203" pitchFamily="34" charset="0"/>
                      </a:endParaRP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158049108"/>
                  </a:ext>
                </a:extLst>
              </a:tr>
              <a:tr h="254539">
                <a:tc>
                  <a:txBody>
                    <a:bodyPr/>
                    <a:lstStyle/>
                    <a:p>
                      <a:pPr algn="l" fontAlgn="b"/>
                      <a:r>
                        <a:rPr lang="en-NZ" sz="800" b="0" i="0" u="none" strike="noStrike" dirty="0">
                          <a:solidFill>
                            <a:srgbClr val="000000"/>
                          </a:solidFill>
                          <a:effectLst/>
                          <a:latin typeface="Aptos" panose="020B0004020202020204" pitchFamily="34" charset="0"/>
                          <a:cs typeface="Segoe UI Semilight" panose="020B0402040204020203" pitchFamily="34" charset="0"/>
                        </a:rPr>
                        <a:t>With Anthony Delaney, </a:t>
                      </a:r>
                      <a:br>
                        <a:rPr lang="en-NZ" sz="800" b="0" i="0" u="none" strike="noStrike" dirty="0">
                          <a:solidFill>
                            <a:srgbClr val="000000"/>
                          </a:solidFill>
                          <a:effectLst/>
                          <a:latin typeface="Aptos" panose="020B0004020202020204" pitchFamily="34" charset="0"/>
                          <a:cs typeface="Segoe UI Semilight" panose="020B0402040204020203" pitchFamily="34" charset="0"/>
                        </a:rPr>
                      </a:br>
                      <a:r>
                        <a:rPr lang="en-NZ" sz="800" b="0" i="0" u="none" strike="noStrike" dirty="0">
                          <a:solidFill>
                            <a:srgbClr val="000000"/>
                          </a:solidFill>
                          <a:effectLst/>
                          <a:latin typeface="Aptos" panose="020B0004020202020204" pitchFamily="34" charset="0"/>
                          <a:cs typeface="Segoe UI Semilight" panose="020B0402040204020203" pitchFamily="34" charset="0"/>
                        </a:rPr>
                        <a:t>CEO of CentrePort</a:t>
                      </a:r>
                    </a:p>
                  </a:txBody>
                  <a:tcPr marL="72000" marR="36000" marT="25200" marB="25200">
                    <a:lnL w="12700" cap="flat" cmpd="sng" algn="ctr">
                      <a:noFill/>
                      <a:prstDash val="solid"/>
                      <a:round/>
                      <a:headEnd type="none" w="med" len="med"/>
                      <a:tailEnd type="none" w="med" len="med"/>
                    </a:lnL>
                    <a:lnR w="12700" cap="flat" cmpd="sng" algn="ctr">
                      <a:no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NZ" sz="800" b="0" i="0" u="none" strike="noStrike">
                          <a:solidFill>
                            <a:srgbClr val="000000"/>
                          </a:solidFill>
                          <a:effectLst/>
                          <a:latin typeface="Aptos" panose="020B0004020202020204" pitchFamily="34" charset="0"/>
                          <a:cs typeface="Segoe UI Semilight" panose="020B0402040204020203" pitchFamily="34" charset="0"/>
                        </a:rPr>
                        <a:t>Wednesday </a:t>
                      </a:r>
                      <a:br>
                        <a:rPr lang="en-NZ" sz="800" b="0" i="0" u="none" strike="noStrike">
                          <a:solidFill>
                            <a:srgbClr val="000000"/>
                          </a:solidFill>
                          <a:effectLst/>
                          <a:latin typeface="Aptos" panose="020B0004020202020204" pitchFamily="34" charset="0"/>
                          <a:cs typeface="Segoe UI Semilight" panose="020B0402040204020203" pitchFamily="34" charset="0"/>
                        </a:rPr>
                      </a:br>
                      <a:r>
                        <a:rPr lang="en-NZ" sz="800" b="0" i="0" u="none" strike="noStrike">
                          <a:solidFill>
                            <a:srgbClr val="000000"/>
                          </a:solidFill>
                          <a:effectLst/>
                          <a:latin typeface="Aptos" panose="020B0004020202020204" pitchFamily="34" charset="0"/>
                          <a:cs typeface="Segoe UI Semilight" panose="020B0402040204020203" pitchFamily="34" charset="0"/>
                        </a:rPr>
                        <a:t>19 March</a:t>
                      </a:r>
                    </a:p>
                  </a:txBody>
                  <a:tcPr marL="36000" marR="9525" marT="25200" marB="2520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NZ" sz="800" b="0" i="0" u="none" strike="noStrike">
                          <a:solidFill>
                            <a:srgbClr val="000000"/>
                          </a:solidFill>
                          <a:effectLst/>
                          <a:latin typeface="Aptos" panose="020B0004020202020204" pitchFamily="34" charset="0"/>
                          <a:cs typeface="Segoe UI Semilight" panose="020B0402040204020203" pitchFamily="34" charset="0"/>
                        </a:rPr>
                        <a:t>12-2pm</a:t>
                      </a:r>
                    </a:p>
                  </a:txBody>
                  <a:tcPr marL="36000" marR="36000" marT="25200" marB="25200">
                    <a:lnL w="12700" cap="flat" cmpd="sng" algn="ctr">
                      <a:noFill/>
                      <a:prstDash val="solid"/>
                      <a:round/>
                      <a:headEnd type="none" w="med" len="med"/>
                      <a:tailEnd type="none" w="med" len="med"/>
                    </a:lnL>
                    <a:lnR w="12700" cap="flat" cmpd="sng" algn="ctr">
                      <a:no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947788043"/>
                  </a:ext>
                </a:extLst>
              </a:tr>
              <a:tr h="187122">
                <a:tc>
                  <a:txBody>
                    <a:bodyPr/>
                    <a:lstStyle/>
                    <a:p>
                      <a:pPr algn="l" fontAlgn="b"/>
                      <a:r>
                        <a:rPr lang="en-NZ" sz="800" b="0" i="0" u="none" strike="noStrike" dirty="0">
                          <a:solidFill>
                            <a:srgbClr val="000000"/>
                          </a:solidFill>
                          <a:effectLst/>
                          <a:latin typeface="Aptos" panose="020B0004020202020204" pitchFamily="34" charset="0"/>
                          <a:cs typeface="Segoe UI Semilight" panose="020B0402040204020203" pitchFamily="34" charset="0"/>
                        </a:rPr>
                        <a:t>TBC</a:t>
                      </a:r>
                    </a:p>
                  </a:txBody>
                  <a:tcPr marL="72000" marR="36000" marT="25200" marB="252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NZ" sz="800" b="0" i="0" u="none" strike="noStrike" dirty="0">
                          <a:solidFill>
                            <a:srgbClr val="000000"/>
                          </a:solidFill>
                          <a:effectLst/>
                          <a:latin typeface="Aptos" panose="020B0004020202020204" pitchFamily="34" charset="0"/>
                          <a:cs typeface="Segoe UI Semilight" panose="020B0402040204020203" pitchFamily="34" charset="0"/>
                        </a:rPr>
                        <a:t>Thursday 7 Aug</a:t>
                      </a:r>
                    </a:p>
                  </a:txBody>
                  <a:tcPr marL="36000" marR="36000" marT="25200" marB="252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NZ" sz="800" b="0" i="0" u="none" strike="noStrike">
                          <a:solidFill>
                            <a:srgbClr val="000000"/>
                          </a:solidFill>
                          <a:effectLst/>
                          <a:latin typeface="Aptos" panose="020B0004020202020204" pitchFamily="34" charset="0"/>
                          <a:cs typeface="Segoe UI Semilight" panose="020B0402040204020203" pitchFamily="34" charset="0"/>
                        </a:rPr>
                        <a:t>12-2pm</a:t>
                      </a:r>
                    </a:p>
                  </a:txBody>
                  <a:tcPr marL="36000" marR="36000" marT="25200" marB="252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801868774"/>
                  </a:ext>
                </a:extLst>
              </a:tr>
              <a:tr h="187122">
                <a:tc>
                  <a:txBody>
                    <a:bodyPr/>
                    <a:lstStyle/>
                    <a:p>
                      <a:pPr algn="l" fontAlgn="b"/>
                      <a:r>
                        <a:rPr lang="en-NZ" sz="800" b="0" i="0" u="none" strike="noStrike" dirty="0">
                          <a:solidFill>
                            <a:srgbClr val="000000"/>
                          </a:solidFill>
                          <a:effectLst/>
                          <a:latin typeface="Aptos" panose="020B0004020202020204" pitchFamily="34" charset="0"/>
                          <a:cs typeface="Segoe UI Semilight" panose="020B0402040204020203" pitchFamily="34" charset="0"/>
                        </a:rPr>
                        <a:t>TBC</a:t>
                      </a:r>
                    </a:p>
                  </a:txBody>
                  <a:tcPr marL="72000" marR="36000" marT="25200" marB="252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800" b="0" i="0" u="none" strike="noStrike" dirty="0">
                          <a:solidFill>
                            <a:srgbClr val="000000"/>
                          </a:solidFill>
                          <a:effectLst/>
                          <a:latin typeface="Aptos" panose="020B0004020202020204" pitchFamily="34" charset="0"/>
                          <a:cs typeface="Segoe UI Semilight" panose="020B0402040204020203" pitchFamily="34" charset="0"/>
                        </a:rPr>
                        <a:t>W</a:t>
                      </a:r>
                      <a:r>
                        <a:rPr lang="en-NZ" sz="800" b="0" i="0" u="none" strike="noStrike" dirty="0">
                          <a:solidFill>
                            <a:srgbClr val="000000"/>
                          </a:solidFill>
                          <a:effectLst/>
                          <a:latin typeface="Aptos" panose="020B0004020202020204" pitchFamily="34" charset="0"/>
                          <a:cs typeface="Segoe UI Semilight" panose="020B0402040204020203" pitchFamily="34" charset="0"/>
                        </a:rPr>
                        <a:t>ed 15 Oct</a:t>
                      </a:r>
                    </a:p>
                  </a:txBody>
                  <a:tcPr marL="36000" marR="36000" marT="25200" marB="252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NZ" sz="800" b="0" i="0" u="none" strike="noStrike">
                          <a:solidFill>
                            <a:srgbClr val="000000"/>
                          </a:solidFill>
                          <a:effectLst/>
                          <a:latin typeface="Aptos" panose="020B0004020202020204" pitchFamily="34" charset="0"/>
                          <a:cs typeface="Segoe UI Semilight" panose="020B0402040204020203" pitchFamily="34" charset="0"/>
                        </a:rPr>
                        <a:t>12-2pm</a:t>
                      </a:r>
                    </a:p>
                  </a:txBody>
                  <a:tcPr marL="36000" marR="36000" marT="25200" marB="252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196696715"/>
                  </a:ext>
                </a:extLst>
              </a:tr>
              <a:tr h="187122">
                <a:tc gridSpan="3">
                  <a:txBody>
                    <a:bodyPr/>
                    <a:lstStyle/>
                    <a:p>
                      <a:pPr algn="l" fontAlgn="b"/>
                      <a:r>
                        <a:rPr lang="en-NZ" sz="800" b="1" i="0" u="none" strike="noStrike" dirty="0">
                          <a:solidFill>
                            <a:srgbClr val="000000"/>
                          </a:solidFill>
                          <a:effectLst/>
                          <a:latin typeface="Aptos" panose="020B0004020202020204" pitchFamily="34" charset="0"/>
                          <a:cs typeface="Segoe UI Semibold" panose="020B0502040204020203" pitchFamily="34" charset="0"/>
                        </a:rPr>
                        <a:t>Christchurch with Anthony Harper</a:t>
                      </a:r>
                    </a:p>
                  </a:txBody>
                  <a:tcPr marL="72000" marR="36000" marT="36000" marB="252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l" fontAlgn="b"/>
                      <a:endParaRPr lang="en-NZ" sz="800" b="1" i="0" u="none" strike="noStrike">
                        <a:solidFill>
                          <a:srgbClr val="000000"/>
                        </a:solidFill>
                        <a:effectLst/>
                        <a:latin typeface="Segoe UI Semilight" panose="020B0402040204020203" pitchFamily="34" charset="0"/>
                        <a:cs typeface="Segoe UI Semilight" panose="020B0402040204020203" pitchFamily="34" charset="0"/>
                      </a:endParaRP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7638268"/>
                  </a:ext>
                </a:extLst>
              </a:tr>
              <a:tr h="241972">
                <a:tc>
                  <a:txBody>
                    <a:bodyPr/>
                    <a:lstStyle/>
                    <a:p>
                      <a:pPr algn="l" fontAlgn="b"/>
                      <a:r>
                        <a:rPr lang="en-NZ" sz="800" b="0" i="0" u="none" strike="sngStrike">
                          <a:solidFill>
                            <a:srgbClr val="000000"/>
                          </a:solidFill>
                          <a:effectLst/>
                          <a:latin typeface="Aptos" panose="020B0004020202020204" pitchFamily="34" charset="0"/>
                          <a:cs typeface="Segoe UI Semilight" panose="020B0402040204020203" pitchFamily="34" charset="0"/>
                        </a:rPr>
                        <a:t>With Darren Evans, </a:t>
                      </a:r>
                      <a:br>
                        <a:rPr lang="en-NZ" sz="800" b="0" i="0" u="none" strike="sngStrike">
                          <a:solidFill>
                            <a:srgbClr val="000000"/>
                          </a:solidFill>
                          <a:effectLst/>
                          <a:latin typeface="Aptos" panose="020B0004020202020204" pitchFamily="34" charset="0"/>
                          <a:cs typeface="Segoe UI Semilight" panose="020B0402040204020203" pitchFamily="34" charset="0"/>
                        </a:rPr>
                      </a:br>
                      <a:r>
                        <a:rPr lang="en-NZ" sz="800" b="0" i="0" u="none" strike="sngStrike">
                          <a:solidFill>
                            <a:srgbClr val="000000"/>
                          </a:solidFill>
                          <a:effectLst/>
                          <a:latin typeface="Aptos" panose="020B0004020202020204" pitchFamily="34" charset="0"/>
                          <a:cs typeface="Segoe UI Semilight" panose="020B0402040204020203" pitchFamily="34" charset="0"/>
                        </a:rPr>
                        <a:t>CEO of Calder Stewart</a:t>
                      </a:r>
                    </a:p>
                  </a:txBody>
                  <a:tcPr marL="72000" marR="36000" marT="25200" marB="25200">
                    <a:lnL w="12700" cap="flat" cmpd="sng" algn="ctr">
                      <a:noFill/>
                      <a:prstDash val="solid"/>
                      <a:round/>
                      <a:headEnd type="none" w="med" len="med"/>
                      <a:tailEnd type="none" w="med" len="med"/>
                    </a:lnL>
                    <a:lnR w="12700" cap="flat" cmpd="sng" algn="ctr">
                      <a:no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NZ" sz="800" b="0" i="0" u="none" strike="sngStrike" dirty="0">
                          <a:solidFill>
                            <a:srgbClr val="000000"/>
                          </a:solidFill>
                          <a:effectLst/>
                          <a:latin typeface="Aptos" panose="020B0004020202020204" pitchFamily="34" charset="0"/>
                          <a:cs typeface="Segoe UI Semilight" panose="020B0402040204020203" pitchFamily="34" charset="0"/>
                        </a:rPr>
                        <a:t>Friday </a:t>
                      </a:r>
                      <a:br>
                        <a:rPr lang="en-NZ" sz="800" b="0" i="0" u="none" strike="sngStrike" dirty="0">
                          <a:solidFill>
                            <a:srgbClr val="000000"/>
                          </a:solidFill>
                          <a:effectLst/>
                          <a:latin typeface="Aptos" panose="020B0004020202020204" pitchFamily="34" charset="0"/>
                          <a:cs typeface="Segoe UI Semilight" panose="020B0402040204020203" pitchFamily="34" charset="0"/>
                        </a:rPr>
                      </a:br>
                      <a:r>
                        <a:rPr lang="en-NZ" sz="800" b="0" i="0" u="none" strike="sngStrike" dirty="0">
                          <a:solidFill>
                            <a:srgbClr val="000000"/>
                          </a:solidFill>
                          <a:effectLst/>
                          <a:latin typeface="Aptos" panose="020B0004020202020204" pitchFamily="34" charset="0"/>
                          <a:cs typeface="Segoe UI Semilight" panose="020B0402040204020203" pitchFamily="34" charset="0"/>
                        </a:rPr>
                        <a:t>21 February</a:t>
                      </a:r>
                    </a:p>
                  </a:txBody>
                  <a:tcPr marL="36000" marR="9525" marT="25200" marB="2520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NZ" sz="800" b="0" i="0" u="none" strike="sngStrike" dirty="0">
                          <a:solidFill>
                            <a:srgbClr val="000000"/>
                          </a:solidFill>
                          <a:effectLst/>
                          <a:latin typeface="Aptos" panose="020B0004020202020204" pitchFamily="34" charset="0"/>
                          <a:cs typeface="Segoe UI Semilight" panose="020B0402040204020203" pitchFamily="34" charset="0"/>
                        </a:rPr>
                        <a:t>12-2pm</a:t>
                      </a:r>
                    </a:p>
                  </a:txBody>
                  <a:tcPr marL="36000" marR="36000" marT="25200" marB="25200">
                    <a:lnL w="12700" cap="flat" cmpd="sng" algn="ctr">
                      <a:noFill/>
                      <a:prstDash val="solid"/>
                      <a:round/>
                      <a:headEnd type="none" w="med" len="med"/>
                      <a:tailEnd type="none" w="med" len="med"/>
                    </a:lnL>
                    <a:lnR w="12700" cap="flat" cmpd="sng" algn="ctr">
                      <a:no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304159132"/>
                  </a:ext>
                </a:extLst>
              </a:tr>
              <a:tr h="187122">
                <a:tc>
                  <a:txBody>
                    <a:bodyPr/>
                    <a:lstStyle/>
                    <a:p>
                      <a:pPr algn="l" fontAlgn="b"/>
                      <a:r>
                        <a:rPr lang="en-US" sz="800" b="0" i="0" u="none" strike="noStrike" dirty="0">
                          <a:solidFill>
                            <a:srgbClr val="000000"/>
                          </a:solidFill>
                          <a:effectLst/>
                          <a:latin typeface="Aptos" panose="020B0004020202020204" pitchFamily="34" charset="0"/>
                          <a:cs typeface="Segoe UI Semilight" panose="020B0402040204020203" pitchFamily="34" charset="0"/>
                        </a:rPr>
                        <a:t>With</a:t>
                      </a:r>
                      <a:r>
                        <a:rPr lang="en-NZ" sz="800" b="0" i="0" u="none" strike="noStrike" dirty="0">
                          <a:solidFill>
                            <a:srgbClr val="000000"/>
                          </a:solidFill>
                          <a:effectLst/>
                          <a:latin typeface="Aptos" panose="020B0004020202020204" pitchFamily="34" charset="0"/>
                          <a:cs typeface="Segoe UI Semilight" panose="020B0402040204020203" pitchFamily="34" charset="0"/>
                        </a:rPr>
                        <a:t> Anthony Jones, CEO of HW Richardson Group</a:t>
                      </a:r>
                    </a:p>
                  </a:txBody>
                  <a:tcPr marL="72000" marR="36000" marT="25200" marB="252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NZ" sz="800" b="0" i="0" u="none" strike="noStrike">
                          <a:solidFill>
                            <a:srgbClr val="000000"/>
                          </a:solidFill>
                          <a:effectLst/>
                          <a:latin typeface="Aptos" panose="020B0004020202020204" pitchFamily="34" charset="0"/>
                          <a:cs typeface="Segoe UI Semilight" panose="020B0402040204020203" pitchFamily="34" charset="0"/>
                        </a:rPr>
                        <a:t>Friday 23 May</a:t>
                      </a:r>
                    </a:p>
                  </a:txBody>
                  <a:tcPr marL="36000" marR="36000" marT="25200" marB="252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NZ" sz="800" b="0" i="0" u="none" strike="noStrike">
                          <a:solidFill>
                            <a:srgbClr val="000000"/>
                          </a:solidFill>
                          <a:effectLst/>
                          <a:latin typeface="Aptos" panose="020B0004020202020204" pitchFamily="34" charset="0"/>
                          <a:cs typeface="Segoe UI Semilight" panose="020B0402040204020203" pitchFamily="34" charset="0"/>
                        </a:rPr>
                        <a:t>12-2pm</a:t>
                      </a:r>
                    </a:p>
                  </a:txBody>
                  <a:tcPr marL="36000" marR="36000" marT="25200" marB="252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190056131"/>
                  </a:ext>
                </a:extLst>
              </a:tr>
              <a:tr h="187122">
                <a:tc>
                  <a:txBody>
                    <a:bodyPr/>
                    <a:lstStyle/>
                    <a:p>
                      <a:pPr algn="l" fontAlgn="b"/>
                      <a:r>
                        <a:rPr lang="en-NZ" sz="800" b="0" i="0" u="none" strike="noStrike" dirty="0">
                          <a:solidFill>
                            <a:srgbClr val="000000"/>
                          </a:solidFill>
                          <a:effectLst/>
                          <a:latin typeface="Aptos" panose="020B0004020202020204" pitchFamily="34" charset="0"/>
                          <a:cs typeface="Segoe UI Semilight" panose="020B0402040204020203" pitchFamily="34" charset="0"/>
                        </a:rPr>
                        <a:t>TBC</a:t>
                      </a:r>
                    </a:p>
                  </a:txBody>
                  <a:tcPr marL="72000" marR="36000" marT="25200" marB="252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800" b="0" i="0" u="none" strike="noStrike" dirty="0">
                          <a:solidFill>
                            <a:srgbClr val="000000"/>
                          </a:solidFill>
                          <a:effectLst/>
                          <a:latin typeface="Aptos" panose="020B0004020202020204" pitchFamily="34" charset="0"/>
                          <a:cs typeface="Segoe UI Semilight" panose="020B0402040204020203" pitchFamily="34" charset="0"/>
                        </a:rPr>
                        <a:t>F</a:t>
                      </a:r>
                      <a:r>
                        <a:rPr lang="en-NZ" sz="800" b="0" i="0" u="none" strike="noStrike" dirty="0">
                          <a:solidFill>
                            <a:srgbClr val="000000"/>
                          </a:solidFill>
                          <a:effectLst/>
                          <a:latin typeface="Aptos" panose="020B0004020202020204" pitchFamily="34" charset="0"/>
                          <a:cs typeface="Segoe UI Semilight" panose="020B0402040204020203" pitchFamily="34" charset="0"/>
                        </a:rPr>
                        <a:t>riday 12 Sept</a:t>
                      </a:r>
                    </a:p>
                  </a:txBody>
                  <a:tcPr marL="36000" marR="36000" marT="25200" marB="252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NZ" sz="800" b="0" i="0" u="none" strike="noStrike" dirty="0">
                          <a:solidFill>
                            <a:srgbClr val="000000"/>
                          </a:solidFill>
                          <a:effectLst/>
                          <a:latin typeface="Aptos" panose="020B0004020202020204" pitchFamily="34" charset="0"/>
                          <a:cs typeface="Segoe UI Semilight" panose="020B0402040204020203" pitchFamily="34" charset="0"/>
                        </a:rPr>
                        <a:t>12-2pm</a:t>
                      </a:r>
                    </a:p>
                  </a:txBody>
                  <a:tcPr marL="36000" marR="36000" marT="25200" marB="252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008135102"/>
                  </a:ext>
                </a:extLst>
              </a:tr>
            </a:tbl>
          </a:graphicData>
        </a:graphic>
      </p:graphicFrame>
      <p:graphicFrame>
        <p:nvGraphicFramePr>
          <p:cNvPr id="7" name="Table 6">
            <a:extLst>
              <a:ext uri="{FF2B5EF4-FFF2-40B4-BE49-F238E27FC236}">
                <a16:creationId xmlns:a16="http://schemas.microsoft.com/office/drawing/2014/main" id="{6A4788EA-C4F8-6B3C-F913-BDF14DADABAC}"/>
              </a:ext>
            </a:extLst>
          </p:cNvPr>
          <p:cNvGraphicFramePr>
            <a:graphicFrameLocks noGrp="1"/>
          </p:cNvGraphicFramePr>
          <p:nvPr>
            <p:extLst>
              <p:ext uri="{D42A27DB-BD31-4B8C-83A1-F6EECF244321}">
                <p14:modId xmlns:p14="http://schemas.microsoft.com/office/powerpoint/2010/main" val="2012046242"/>
              </p:ext>
            </p:extLst>
          </p:nvPr>
        </p:nvGraphicFramePr>
        <p:xfrm>
          <a:off x="3858794" y="1240347"/>
          <a:ext cx="3418418" cy="1190760"/>
        </p:xfrm>
        <a:graphic>
          <a:graphicData uri="http://schemas.openxmlformats.org/drawingml/2006/table">
            <a:tbl>
              <a:tblPr firstRow="1" bandRow="1">
                <a:tableStyleId>{5C22544A-7EE6-4342-B048-85BDC9FD1C3A}</a:tableStyleId>
              </a:tblPr>
              <a:tblGrid>
                <a:gridCol w="1745066">
                  <a:extLst>
                    <a:ext uri="{9D8B030D-6E8A-4147-A177-3AD203B41FA5}">
                      <a16:colId xmlns:a16="http://schemas.microsoft.com/office/drawing/2014/main" val="3574635082"/>
                    </a:ext>
                  </a:extLst>
                </a:gridCol>
                <a:gridCol w="877824">
                  <a:extLst>
                    <a:ext uri="{9D8B030D-6E8A-4147-A177-3AD203B41FA5}">
                      <a16:colId xmlns:a16="http://schemas.microsoft.com/office/drawing/2014/main" val="1565912852"/>
                    </a:ext>
                  </a:extLst>
                </a:gridCol>
                <a:gridCol w="795528">
                  <a:extLst>
                    <a:ext uri="{9D8B030D-6E8A-4147-A177-3AD203B41FA5}">
                      <a16:colId xmlns:a16="http://schemas.microsoft.com/office/drawing/2014/main" val="305862324"/>
                    </a:ext>
                  </a:extLst>
                </a:gridCol>
              </a:tblGrid>
              <a:tr h="209111">
                <a:tc gridSpan="3">
                  <a:txBody>
                    <a:bodyPr/>
                    <a:lstStyle/>
                    <a:p>
                      <a:pPr algn="l" fontAlgn="b"/>
                      <a:r>
                        <a:rPr lang="en-NZ" sz="1100" b="1" i="0" u="none" strike="noStrike" dirty="0">
                          <a:solidFill>
                            <a:schemeClr val="accent2"/>
                          </a:solidFill>
                          <a:effectLst/>
                          <a:latin typeface="Georgia" panose="02040502050405020303" pitchFamily="18" charset="0"/>
                          <a:cs typeface="Segoe UI Semilight" panose="020B0402040204020203" pitchFamily="34" charset="0"/>
                        </a:rPr>
                        <a:t>Peer to peer learning events</a:t>
                      </a:r>
                    </a:p>
                  </a:txBody>
                  <a:tcPr marL="72000" marR="36000" marT="7200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3"/>
                    </a:solidFill>
                  </a:tcPr>
                </a:tc>
                <a:tc hMerge="1">
                  <a:txBody>
                    <a:bodyPr/>
                    <a:lstStyle/>
                    <a:p>
                      <a:endParaRPr lang="en-GB"/>
                    </a:p>
                  </a:txBody>
                  <a:tcPr/>
                </a:tc>
                <a:tc hMerge="1">
                  <a:txBody>
                    <a:bodyPr/>
                    <a:lstStyle/>
                    <a:p>
                      <a:pPr algn="l" fontAlgn="b"/>
                      <a:endParaRPr lang="en-NZ" sz="1400" b="1" i="0" u="none" strike="noStrike">
                        <a:solidFill>
                          <a:schemeClr val="accent2"/>
                        </a:solidFill>
                        <a:effectLst/>
                        <a:latin typeface="Georgia" panose="02040502050405020303" pitchFamily="18" charset="0"/>
                        <a:cs typeface="Segoe UI Semilight" panose="020B0402040204020203" pitchFamily="34" charset="0"/>
                      </a:endParaRP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77005617"/>
                  </a:ext>
                </a:extLst>
              </a:tr>
              <a:tr h="318411">
                <a:tc gridSpan="3">
                  <a:txBody>
                    <a:bodyPr/>
                    <a:lstStyle/>
                    <a:p>
                      <a:pPr algn="l" fontAlgn="ctr"/>
                      <a:r>
                        <a:rPr lang="en-NZ" sz="800" b="0" i="1" u="none" strike="noStrike" dirty="0">
                          <a:solidFill>
                            <a:srgbClr val="000000"/>
                          </a:solidFill>
                          <a:effectLst/>
                          <a:latin typeface="Segoe UI Semilight" panose="020B0402040204020203" pitchFamily="34" charset="0"/>
                          <a:cs typeface="Segoe UI Semilight" panose="020B0402040204020203" pitchFamily="34" charset="0"/>
                        </a:rPr>
                        <a:t>Hear directly from CEOs who have implemented new and innovative solutions to support their people and businesses to thrive. </a:t>
                      </a:r>
                      <a:r>
                        <a:rPr lang="en-NZ" sz="800" b="0" i="1" u="none" strike="noStrike" dirty="0">
                          <a:solidFill>
                            <a:srgbClr val="000000"/>
                          </a:solidFill>
                          <a:effectLst/>
                          <a:latin typeface="Aptos" panose="020B0004020202020204" pitchFamily="34" charset="0"/>
                          <a:cs typeface="Segoe UI Semilight" panose="020B0402040204020203" pitchFamily="34" charset="0"/>
                        </a:rPr>
                        <a:t>	</a:t>
                      </a:r>
                    </a:p>
                  </a:txBody>
                  <a:tcPr marL="72000" marR="36000" marT="36000" marB="72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solidFill>
                      <a:schemeClr val="accent3"/>
                    </a:solidFill>
                  </a:tcPr>
                </a:tc>
                <a:tc hMerge="1">
                  <a:txBody>
                    <a:bodyPr/>
                    <a:lstStyle/>
                    <a:p>
                      <a:endParaRPr lang="en-GB"/>
                    </a:p>
                  </a:txBody>
                  <a:tcPr/>
                </a:tc>
                <a:tc hMerge="1">
                  <a:txBody>
                    <a:bodyPr/>
                    <a:lstStyle/>
                    <a:p>
                      <a:pPr algn="l" fontAlgn="ctr"/>
                      <a:endParaRPr lang="en-NZ" sz="900" b="0" i="0" u="none" strike="noStrike">
                        <a:solidFill>
                          <a:srgbClr val="000000"/>
                        </a:solidFill>
                        <a:effectLst/>
                        <a:latin typeface="Segoe UI Semilight" panose="020B0402040204020203" pitchFamily="34" charset="0"/>
                        <a:cs typeface="Segoe UI Semilight" panose="020B0402040204020203" pitchFamily="34" charset="0"/>
                      </a:endParaRP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563178219"/>
                  </a:ext>
                </a:extLst>
              </a:tr>
              <a:tr h="187122">
                <a:tc gridSpan="3">
                  <a:txBody>
                    <a:bodyPr/>
                    <a:lstStyle/>
                    <a:p>
                      <a:pPr algn="l" fontAlgn="b"/>
                      <a:r>
                        <a:rPr lang="en-NZ" sz="800" b="1" i="0" u="none" strike="noStrike" spc="-10" baseline="0" dirty="0">
                          <a:solidFill>
                            <a:schemeClr val="tx1">
                              <a:lumMod val="95000"/>
                              <a:lumOff val="5000"/>
                            </a:schemeClr>
                          </a:solidFill>
                          <a:effectLst/>
                          <a:latin typeface="Segoe UI Semilight" panose="020B0402040204020203" pitchFamily="34" charset="0"/>
                          <a:cs typeface="Segoe UI Semilight" panose="020B0402040204020203" pitchFamily="34" charset="0"/>
                        </a:rPr>
                        <a:t>Fully booked: </a:t>
                      </a:r>
                      <a:r>
                        <a:rPr lang="en-NZ" sz="800" b="1" i="0" u="none" strike="noStrike" dirty="0">
                          <a:solidFill>
                            <a:srgbClr val="000000"/>
                          </a:solidFill>
                          <a:effectLst/>
                          <a:latin typeface="Aptos" panose="020B0004020202020204" pitchFamily="34" charset="0"/>
                          <a:cs typeface="Segoe UI Semibold" panose="020B0502040204020203" pitchFamily="34" charset="0"/>
                          <a:hlinkClick r:id="rId4"/>
                        </a:rPr>
                        <a:t>Transformative disruption – leading significant change, safely </a:t>
                      </a:r>
                      <a:endParaRPr lang="en-NZ" sz="800" b="1" i="0" u="none" strike="noStrike" dirty="0">
                        <a:solidFill>
                          <a:schemeClr val="accent2">
                            <a:lumMod val="75000"/>
                          </a:schemeClr>
                        </a:solidFill>
                        <a:effectLst/>
                        <a:latin typeface="Aptos" panose="020B0004020202020204" pitchFamily="34" charset="0"/>
                        <a:cs typeface="Segoe UI Semibold" panose="020B0502040204020203" pitchFamily="34" charset="0"/>
                      </a:endParaRPr>
                    </a:p>
                  </a:txBody>
                  <a:tcPr marL="72000" marR="36000" marT="36000" marB="25200">
                    <a:lnL w="12700" cap="flat" cmpd="sng" algn="ctr">
                      <a:noFill/>
                      <a:prstDash val="solid"/>
                      <a:round/>
                      <a:headEnd type="none" w="med" len="med"/>
                      <a:tailEnd type="none" w="med" len="med"/>
                    </a:lnL>
                    <a:lnR w="12700"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GB"/>
                    </a:p>
                  </a:txBody>
                  <a:tcPr/>
                </a:tc>
                <a:tc hMerge="1">
                  <a:txBody>
                    <a:bodyPr/>
                    <a:lstStyle/>
                    <a:p>
                      <a:pPr algn="l" fontAlgn="b"/>
                      <a:endParaRPr lang="en-NZ" sz="800" b="1" i="0" u="none" strike="noStrike">
                        <a:solidFill>
                          <a:srgbClr val="000000"/>
                        </a:solidFill>
                        <a:effectLst/>
                        <a:latin typeface="Segoe UI Semilight" panose="020B0402040204020203" pitchFamily="34" charset="0"/>
                        <a:cs typeface="Segoe UI Semilight" panose="020B0402040204020203" pitchFamily="34" charset="0"/>
                      </a:endParaRP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866659718"/>
                  </a:ext>
                </a:extLst>
              </a:tr>
              <a:tr h="187122">
                <a:tc>
                  <a:txBody>
                    <a:bodyPr/>
                    <a:lstStyle/>
                    <a:p>
                      <a:pPr algn="l" fontAlgn="b"/>
                      <a:r>
                        <a:rPr lang="en-NZ" sz="800" b="0" i="0" u="none" strike="noStrike" dirty="0">
                          <a:solidFill>
                            <a:srgbClr val="000000"/>
                          </a:solidFill>
                          <a:effectLst/>
                          <a:latin typeface="Aptos" panose="020B0004020202020204" pitchFamily="34" charset="0"/>
                          <a:cs typeface="Segoe UI Semilight" panose="020B0402040204020203" pitchFamily="34" charset="0"/>
                        </a:rPr>
                        <a:t>With NZ Post. Auckland</a:t>
                      </a:r>
                    </a:p>
                    <a:p>
                      <a:pPr algn="l" fontAlgn="b"/>
                      <a:r>
                        <a:rPr lang="en-NZ" sz="800" b="0" i="0" u="none" strike="noStrike" dirty="0">
                          <a:solidFill>
                            <a:srgbClr val="000000"/>
                          </a:solidFill>
                          <a:effectLst/>
                          <a:latin typeface="Aptos" panose="020B0004020202020204" pitchFamily="34" charset="0"/>
                          <a:cs typeface="Segoe UI Semilight" panose="020B0402040204020203" pitchFamily="34" charset="0"/>
                        </a:rPr>
                        <a:t>(Lunch and site tour included)</a:t>
                      </a:r>
                    </a:p>
                  </a:txBody>
                  <a:tcPr marL="72000" marR="36000" marT="25200" marB="25200">
                    <a:lnL w="12700" cap="flat" cmpd="sng" algn="ctr">
                      <a:noFill/>
                      <a:prstDash val="solid"/>
                      <a:round/>
                      <a:headEnd type="none" w="med" len="med"/>
                      <a:tailEnd type="none" w="med" len="med"/>
                    </a:lnL>
                    <a:lnR w="12700" cap="flat" cmpd="sng" algn="ctr">
                      <a:no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NZ" sz="800" b="0" i="0" u="none" strike="noStrike" dirty="0">
                          <a:solidFill>
                            <a:srgbClr val="000000"/>
                          </a:solidFill>
                          <a:effectLst/>
                          <a:latin typeface="Aptos" panose="020B0004020202020204" pitchFamily="34" charset="0"/>
                          <a:cs typeface="Segoe UI Semilight" panose="020B0402040204020203" pitchFamily="34" charset="0"/>
                        </a:rPr>
                        <a:t>Wednesday </a:t>
                      </a:r>
                      <a:br>
                        <a:rPr lang="en-NZ" sz="800" b="0" i="0" u="none" strike="noStrike" dirty="0">
                          <a:solidFill>
                            <a:srgbClr val="000000"/>
                          </a:solidFill>
                          <a:effectLst/>
                          <a:latin typeface="Aptos" panose="020B0004020202020204" pitchFamily="34" charset="0"/>
                          <a:cs typeface="Segoe UI Semilight" panose="020B0402040204020203" pitchFamily="34" charset="0"/>
                        </a:rPr>
                      </a:br>
                      <a:r>
                        <a:rPr lang="en-NZ" sz="800" b="0" i="0" u="none" strike="noStrike" dirty="0">
                          <a:solidFill>
                            <a:srgbClr val="000000"/>
                          </a:solidFill>
                          <a:effectLst/>
                          <a:latin typeface="Aptos" panose="020B0004020202020204" pitchFamily="34" charset="0"/>
                          <a:cs typeface="Segoe UI Semilight" panose="020B0402040204020203" pitchFamily="34" charset="0"/>
                        </a:rPr>
                        <a:t>2 April</a:t>
                      </a:r>
                    </a:p>
                  </a:txBody>
                  <a:tcPr marL="36000" marR="36000" marT="25200" marB="25200">
                    <a:lnL w="12700" cap="flat" cmpd="sng" algn="ctr">
                      <a:noFill/>
                      <a:prstDash val="solid"/>
                      <a:round/>
                      <a:headEnd type="none" w="med" len="med"/>
                      <a:tailEnd type="none" w="med" len="med"/>
                    </a:lnL>
                    <a:lnR w="12700" cap="flat" cmpd="sng" algn="ctr">
                      <a:no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NZ" sz="800" b="0" i="0" u="none" strike="noStrike" dirty="0">
                          <a:solidFill>
                            <a:srgbClr val="000000"/>
                          </a:solidFill>
                          <a:effectLst/>
                          <a:latin typeface="Aptos" panose="020B0004020202020204" pitchFamily="34" charset="0"/>
                          <a:cs typeface="Segoe UI Semilight" panose="020B0402040204020203" pitchFamily="34" charset="0"/>
                        </a:rPr>
                        <a:t>12-2pm</a:t>
                      </a:r>
                    </a:p>
                  </a:txBody>
                  <a:tcPr marL="36000" marR="36000" marT="25200" marB="25200">
                    <a:lnL w="12700" cap="flat" cmpd="sng" algn="ctr">
                      <a:noFill/>
                      <a:prstDash val="solid"/>
                      <a:round/>
                      <a:headEnd type="none" w="med" len="med"/>
                      <a:tailEnd type="none" w="med" len="med"/>
                    </a:lnL>
                    <a:lnR w="12700" cap="flat" cmpd="sng" algn="ctr">
                      <a:no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164682679"/>
                  </a:ext>
                </a:extLst>
              </a:tr>
            </a:tbl>
          </a:graphicData>
        </a:graphic>
      </p:graphicFrame>
      <p:graphicFrame>
        <p:nvGraphicFramePr>
          <p:cNvPr id="8" name="Table 7">
            <a:extLst>
              <a:ext uri="{FF2B5EF4-FFF2-40B4-BE49-F238E27FC236}">
                <a16:creationId xmlns:a16="http://schemas.microsoft.com/office/drawing/2014/main" id="{1E268F33-1D2E-03B0-9B50-3DB7330D7A1A}"/>
              </a:ext>
            </a:extLst>
          </p:cNvPr>
          <p:cNvGraphicFramePr>
            <a:graphicFrameLocks noGrp="1"/>
          </p:cNvGraphicFramePr>
          <p:nvPr>
            <p:extLst>
              <p:ext uri="{D42A27DB-BD31-4B8C-83A1-F6EECF244321}">
                <p14:modId xmlns:p14="http://schemas.microsoft.com/office/powerpoint/2010/main" val="2233325175"/>
              </p:ext>
            </p:extLst>
          </p:nvPr>
        </p:nvGraphicFramePr>
        <p:xfrm>
          <a:off x="236146" y="7249463"/>
          <a:ext cx="3445799" cy="2565138"/>
        </p:xfrm>
        <a:graphic>
          <a:graphicData uri="http://schemas.openxmlformats.org/drawingml/2006/table">
            <a:tbl>
              <a:tblPr firstRow="1" bandRow="1">
                <a:tableStyleId>{5C22544A-7EE6-4342-B048-85BDC9FD1C3A}</a:tableStyleId>
              </a:tblPr>
              <a:tblGrid>
                <a:gridCol w="1745065">
                  <a:extLst>
                    <a:ext uri="{9D8B030D-6E8A-4147-A177-3AD203B41FA5}">
                      <a16:colId xmlns:a16="http://schemas.microsoft.com/office/drawing/2014/main" val="3574635082"/>
                    </a:ext>
                  </a:extLst>
                </a:gridCol>
                <a:gridCol w="877824">
                  <a:extLst>
                    <a:ext uri="{9D8B030D-6E8A-4147-A177-3AD203B41FA5}">
                      <a16:colId xmlns:a16="http://schemas.microsoft.com/office/drawing/2014/main" val="1565912852"/>
                    </a:ext>
                  </a:extLst>
                </a:gridCol>
                <a:gridCol w="822910">
                  <a:extLst>
                    <a:ext uri="{9D8B030D-6E8A-4147-A177-3AD203B41FA5}">
                      <a16:colId xmlns:a16="http://schemas.microsoft.com/office/drawing/2014/main" val="305862324"/>
                    </a:ext>
                  </a:extLst>
                </a:gridCol>
              </a:tblGrid>
              <a:tr h="209111">
                <a:tc gridSpan="3">
                  <a:txBody>
                    <a:bodyPr/>
                    <a:lstStyle/>
                    <a:p>
                      <a:pPr algn="l" fontAlgn="b"/>
                      <a:r>
                        <a:rPr lang="en-NZ" sz="1100" b="1" i="0" u="none" strike="noStrike" dirty="0">
                          <a:solidFill>
                            <a:schemeClr val="accent2"/>
                          </a:solidFill>
                          <a:effectLst/>
                          <a:latin typeface="Georgia" panose="02040502050405020303" pitchFamily="18" charset="0"/>
                          <a:cs typeface="Segoe UI Semilight" panose="020B0402040204020203" pitchFamily="34" charset="0"/>
                        </a:rPr>
                        <a:t>CEO field trips: Inside some of NZ's most </a:t>
                      </a:r>
                      <a:br>
                        <a:rPr lang="en-NZ" sz="1100" b="1" i="0" u="none" strike="noStrike" dirty="0">
                          <a:solidFill>
                            <a:schemeClr val="accent2"/>
                          </a:solidFill>
                          <a:effectLst/>
                          <a:latin typeface="Georgia" panose="02040502050405020303" pitchFamily="18" charset="0"/>
                          <a:cs typeface="Segoe UI Semilight" panose="020B0402040204020203" pitchFamily="34" charset="0"/>
                        </a:rPr>
                      </a:br>
                      <a:r>
                        <a:rPr lang="en-NZ" sz="1100" b="1" i="0" u="none" strike="noStrike" dirty="0">
                          <a:solidFill>
                            <a:schemeClr val="accent2"/>
                          </a:solidFill>
                          <a:effectLst/>
                          <a:latin typeface="Georgia" panose="02040502050405020303" pitchFamily="18" charset="0"/>
                          <a:cs typeface="Segoe UI Semilight" panose="020B0402040204020203" pitchFamily="34" charset="0"/>
                        </a:rPr>
                        <a:t>high-hazard operations</a:t>
                      </a:r>
                    </a:p>
                  </a:txBody>
                  <a:tcPr marL="72000" marR="36000" marT="7200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3"/>
                    </a:solidFill>
                  </a:tcPr>
                </a:tc>
                <a:tc hMerge="1">
                  <a:txBody>
                    <a:bodyPr/>
                    <a:lstStyle/>
                    <a:p>
                      <a:endParaRPr lang="en-GB"/>
                    </a:p>
                  </a:txBody>
                  <a:tcPr>
                    <a:lnL w="12700" cmpd="sng">
                      <a:noFill/>
                    </a:lnL>
                  </a:tcPr>
                </a:tc>
                <a:tc hMerge="1">
                  <a:txBody>
                    <a:bodyPr/>
                    <a:lstStyle/>
                    <a:p>
                      <a:pPr algn="l" fontAlgn="b"/>
                      <a:endParaRPr lang="en-NZ" sz="1400" b="1" i="0" u="none" strike="noStrike">
                        <a:solidFill>
                          <a:schemeClr val="accent2"/>
                        </a:solidFill>
                        <a:effectLst/>
                        <a:latin typeface="Georgia" panose="02040502050405020303" pitchFamily="18" charset="0"/>
                        <a:cs typeface="Segoe UI Semilight" panose="020B0402040204020203" pitchFamily="34" charset="0"/>
                      </a:endParaRP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77005617"/>
                  </a:ext>
                </a:extLst>
              </a:tr>
              <a:tr h="380793">
                <a:tc gridSpan="3">
                  <a:txBody>
                    <a:bodyPr/>
                    <a:lstStyle/>
                    <a:p>
                      <a:pPr algn="l" fontAlgn="ctr"/>
                      <a:r>
                        <a:rPr lang="en-NZ" sz="800" b="0" i="1" u="none" strike="noStrike" dirty="0">
                          <a:solidFill>
                            <a:srgbClr val="000000"/>
                          </a:solidFill>
                          <a:effectLst/>
                          <a:latin typeface="Segoe UI Semilight" panose="020B0402040204020203" pitchFamily="34" charset="0"/>
                          <a:cs typeface="Segoe UI Semilight" panose="020B0402040204020203" pitchFamily="34" charset="0"/>
                        </a:rPr>
                        <a:t>These are a unique opportunity to see inside some of New Zealand's most high-hazard operations. Kindly supported by Forum members leading large major hazard facilities across the country.</a:t>
                      </a:r>
                    </a:p>
                  </a:txBody>
                  <a:tcPr marL="72000" marR="36000" marT="36000" marB="72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solidFill>
                      <a:schemeClr val="accent3"/>
                    </a:solidFill>
                  </a:tcPr>
                </a:tc>
                <a:tc hMerge="1">
                  <a:txBody>
                    <a:bodyPr/>
                    <a:lstStyle/>
                    <a:p>
                      <a:endParaRPr lang="en-GB"/>
                    </a:p>
                  </a:txBody>
                  <a:tcPr>
                    <a:lnL w="12700" cmpd="sng">
                      <a:noFill/>
                    </a:lnL>
                  </a:tcPr>
                </a:tc>
                <a:tc hMerge="1">
                  <a:txBody>
                    <a:bodyPr/>
                    <a:lstStyle/>
                    <a:p>
                      <a:pPr algn="l" fontAlgn="ctr"/>
                      <a:endParaRPr lang="en-NZ" sz="900" b="0" i="0" u="none" strike="noStrike">
                        <a:solidFill>
                          <a:srgbClr val="000000"/>
                        </a:solidFill>
                        <a:effectLst/>
                        <a:latin typeface="Segoe UI Semilight" panose="020B0402040204020203" pitchFamily="34" charset="0"/>
                        <a:cs typeface="Segoe UI Semilight" panose="020B0402040204020203" pitchFamily="34" charset="0"/>
                      </a:endParaRP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563178219"/>
                  </a:ext>
                </a:extLst>
              </a:tr>
              <a:tr h="187122">
                <a:tc gridSpan="3">
                  <a:txBody>
                    <a:bodyPr/>
                    <a:lstStyle/>
                    <a:p>
                      <a:pPr algn="l" fontAlgn="b"/>
                      <a:r>
                        <a:rPr lang="en-NZ" sz="800" b="1" i="0" u="none" strike="noStrike" spc="-10" baseline="0" dirty="0">
                          <a:solidFill>
                            <a:srgbClr val="000000"/>
                          </a:solidFill>
                          <a:effectLst/>
                          <a:latin typeface="Segoe UI Semibold" panose="020B0502040204020203" pitchFamily="34" charset="0"/>
                          <a:cs typeface="Segoe UI Semibold" panose="020B0502040204020203" pitchFamily="34" charset="0"/>
                          <a:hlinkClick r:id="rId5"/>
                        </a:rPr>
                        <a:t>A day in the life leading Methanex</a:t>
                      </a:r>
                      <a:r>
                        <a:rPr lang="en-NZ" sz="800" b="1" i="0" u="none" strike="noStrike" spc="-10" baseline="0" dirty="0">
                          <a:solidFill>
                            <a:srgbClr val="000000"/>
                          </a:solidFill>
                          <a:effectLst/>
                          <a:latin typeface="Segoe UI Semibold" panose="020B0502040204020203" pitchFamily="34" charset="0"/>
                          <a:cs typeface="Segoe UI Semibold" panose="020B0502040204020203" pitchFamily="34" charset="0"/>
                        </a:rPr>
                        <a:t> – RSVP online now.</a:t>
                      </a:r>
                    </a:p>
                  </a:txBody>
                  <a:tcPr marL="72000" marR="36000" marT="36000" marB="25200">
                    <a:lnL w="12700" cap="flat" cmpd="sng" algn="ctr">
                      <a:noFill/>
                      <a:prstDash val="solid"/>
                      <a:round/>
                      <a:headEnd type="none" w="med" len="med"/>
                      <a:tailEnd type="none" w="med" len="med"/>
                    </a:lnL>
                    <a:lnR w="12700" cap="flat" cmpd="sng" algn="ctr">
                      <a:noFill/>
                      <a:prstDash val="solid"/>
                      <a:round/>
                      <a:headEnd type="none" w="med" len="med"/>
                      <a:tailEnd type="none" w="med" len="med"/>
                    </a:lnR>
                    <a:lnT w="3175" cap="flat" cmpd="sng" algn="ctr">
                      <a:no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GB"/>
                    </a:p>
                  </a:txBody>
                  <a:tcPr>
                    <a:lnL w="12700" cmpd="sng">
                      <a:noFill/>
                    </a:lnL>
                  </a:tcPr>
                </a:tc>
                <a:tc hMerge="1">
                  <a:txBody>
                    <a:bodyPr/>
                    <a:lstStyle/>
                    <a:p>
                      <a:pPr algn="l" fontAlgn="b"/>
                      <a:endParaRPr lang="en-NZ" sz="800" b="1" i="0" u="none" strike="noStrike">
                        <a:solidFill>
                          <a:srgbClr val="000000"/>
                        </a:solidFill>
                        <a:effectLst/>
                        <a:latin typeface="Segoe UI Semilight" panose="020B0402040204020203" pitchFamily="34" charset="0"/>
                        <a:cs typeface="Segoe UI Semilight" panose="020B0402040204020203" pitchFamily="34" charset="0"/>
                      </a:endParaRP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866659718"/>
                  </a:ext>
                </a:extLst>
              </a:tr>
              <a:tr h="187122">
                <a:tc>
                  <a:txBody>
                    <a:bodyPr/>
                    <a:lstStyle/>
                    <a:p>
                      <a:pPr algn="l" fontAlgn="b"/>
                      <a:r>
                        <a:rPr lang="en-NZ" sz="800" b="0" i="0" u="none" strike="noStrike" dirty="0">
                          <a:solidFill>
                            <a:srgbClr val="000000"/>
                          </a:solidFill>
                          <a:effectLst/>
                          <a:latin typeface="Segoe UI Semilight" panose="020B0402040204020203" pitchFamily="34" charset="0"/>
                          <a:cs typeface="Segoe UI Semilight" panose="020B0402040204020203" pitchFamily="34" charset="0"/>
                        </a:rPr>
                        <a:t>Methanex, Taranaki - </a:t>
                      </a:r>
                      <a:r>
                        <a:rPr lang="en-NZ" sz="800" b="1" i="0" u="none" strike="noStrike" dirty="0">
                          <a:solidFill>
                            <a:schemeClr val="tx1">
                              <a:lumMod val="95000"/>
                              <a:lumOff val="5000"/>
                            </a:schemeClr>
                          </a:solidFill>
                          <a:effectLst/>
                          <a:latin typeface="Segoe UI Semilight" panose="020B0402040204020203" pitchFamily="34" charset="0"/>
                          <a:cs typeface="Segoe UI Semilight" panose="020B0402040204020203" pitchFamily="34" charset="0"/>
                        </a:rPr>
                        <a:t>fully booked</a:t>
                      </a:r>
                    </a:p>
                  </a:txBody>
                  <a:tcPr marL="72000" marR="36000" marT="25200" marB="25200">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NZ" sz="800" b="0" i="0" u="none" strike="noStrike" dirty="0">
                          <a:solidFill>
                            <a:srgbClr val="000000"/>
                          </a:solidFill>
                          <a:effectLst/>
                          <a:latin typeface="Segoe UI Semilight" panose="020B0402040204020203" pitchFamily="34" charset="0"/>
                          <a:cs typeface="Segoe UI Semilight" panose="020B0402040204020203" pitchFamily="34" charset="0"/>
                        </a:rPr>
                        <a:t>Thursday 8 May</a:t>
                      </a:r>
                    </a:p>
                  </a:txBody>
                  <a:tcPr marL="36000" marR="36000" marT="25200" marB="25200">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NZ" sz="800" b="0" i="0" u="none" strike="noStrike" dirty="0">
                          <a:solidFill>
                            <a:srgbClr val="000000"/>
                          </a:solidFill>
                          <a:effectLst/>
                          <a:latin typeface="Segoe UI Semilight" panose="020B0402040204020203" pitchFamily="34" charset="0"/>
                          <a:cs typeface="Segoe UI Semilight" panose="020B0402040204020203" pitchFamily="34" charset="0"/>
                        </a:rPr>
                        <a:t>9.45am-3.30pm</a:t>
                      </a:r>
                    </a:p>
                  </a:txBody>
                  <a:tcPr marL="36000" marR="36000" marT="25200" marB="25200">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936964948"/>
                  </a:ext>
                </a:extLst>
              </a:tr>
              <a:tr h="187122">
                <a:tc>
                  <a:txBody>
                    <a:bodyPr/>
                    <a:lstStyle/>
                    <a:p>
                      <a:pPr algn="l" fontAlgn="b"/>
                      <a:r>
                        <a:rPr lang="en-NZ" sz="800" b="0" i="0" u="none" strike="noStrike" dirty="0">
                          <a:solidFill>
                            <a:srgbClr val="000000"/>
                          </a:solidFill>
                          <a:effectLst/>
                          <a:latin typeface="Segoe UI Semilight" panose="020B0402040204020203" pitchFamily="34" charset="0"/>
                          <a:cs typeface="Segoe UI Semilight" panose="020B0402040204020203" pitchFamily="34" charset="0"/>
                        </a:rPr>
                        <a:t>Optional CEO dinner, New Plymouth</a:t>
                      </a:r>
                    </a:p>
                  </a:txBody>
                  <a:tcPr marL="72000" marR="36000" marT="25200" marB="25200">
                    <a:lnL w="12700" cap="flat" cmpd="sng" algn="ctr">
                      <a:noFill/>
                      <a:prstDash val="solid"/>
                      <a:round/>
                      <a:headEnd type="none" w="med" len="med"/>
                      <a:tailEnd type="none" w="med" len="med"/>
                    </a:lnL>
                    <a:lnR w="12700" cap="flat" cmpd="sng" algn="ctr">
                      <a:noFill/>
                      <a:prstDash val="solid"/>
                      <a:round/>
                      <a:headEnd type="none" w="med" len="med"/>
                      <a:tailEnd type="none" w="med" len="med"/>
                    </a:lnR>
                    <a:lnT w="3175"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800" b="0" i="0" u="none" strike="noStrike" dirty="0">
                          <a:solidFill>
                            <a:srgbClr val="000000"/>
                          </a:solidFill>
                          <a:effectLst/>
                          <a:latin typeface="Segoe UI Semilight" panose="020B0402040204020203" pitchFamily="34" charset="0"/>
                          <a:cs typeface="Segoe UI Semilight" panose="020B0402040204020203" pitchFamily="34" charset="0"/>
                        </a:rPr>
                        <a:t>Thursday 8 May</a:t>
                      </a:r>
                      <a:endParaRPr lang="en-NZ" sz="800" b="0" i="0" u="none" strike="noStrike" dirty="0">
                        <a:solidFill>
                          <a:srgbClr val="000000"/>
                        </a:solidFill>
                        <a:effectLst/>
                        <a:latin typeface="Segoe UI Semilight" panose="020B0402040204020203" pitchFamily="34" charset="0"/>
                        <a:cs typeface="Segoe UI Semilight" panose="020B0402040204020203" pitchFamily="34" charset="0"/>
                      </a:endParaRPr>
                    </a:p>
                  </a:txBody>
                  <a:tcPr marL="36000" marR="36000" marT="25200" marB="25200">
                    <a:lnL w="12700" cap="flat" cmpd="sng" algn="ctr">
                      <a:noFill/>
                      <a:prstDash val="solid"/>
                      <a:round/>
                      <a:headEnd type="none" w="med" len="med"/>
                      <a:tailEnd type="none" w="med" len="med"/>
                    </a:lnL>
                    <a:lnR w="12700" cap="flat" cmpd="sng" algn="ctr">
                      <a:noFill/>
                      <a:prstDash val="solid"/>
                      <a:round/>
                      <a:headEnd type="none" w="med" len="med"/>
                      <a:tailEnd type="none" w="med" len="med"/>
                    </a:lnR>
                    <a:lnT w="3175"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800" b="0" i="0" u="none" strike="noStrike" dirty="0">
                          <a:solidFill>
                            <a:srgbClr val="000000"/>
                          </a:solidFill>
                          <a:effectLst/>
                          <a:latin typeface="Segoe UI Semilight" panose="020B0402040204020203" pitchFamily="34" charset="0"/>
                          <a:cs typeface="Segoe UI Semilight" panose="020B0402040204020203" pitchFamily="34" charset="0"/>
                        </a:rPr>
                        <a:t>6.30-9pm</a:t>
                      </a:r>
                      <a:endParaRPr lang="en-NZ" sz="800" b="0" i="0" u="none" strike="noStrike" dirty="0">
                        <a:solidFill>
                          <a:srgbClr val="000000"/>
                        </a:solidFill>
                        <a:effectLst/>
                        <a:latin typeface="Segoe UI Semilight" panose="020B0402040204020203" pitchFamily="34" charset="0"/>
                        <a:cs typeface="Segoe UI Semilight" panose="020B0402040204020203" pitchFamily="34" charset="0"/>
                      </a:endParaRPr>
                    </a:p>
                  </a:txBody>
                  <a:tcPr marL="36000" marR="36000" marT="25200" marB="25200">
                    <a:lnL w="12700" cap="flat" cmpd="sng" algn="ctr">
                      <a:noFill/>
                      <a:prstDash val="solid"/>
                      <a:round/>
                      <a:headEnd type="none" w="med" len="med"/>
                      <a:tailEnd type="none" w="med" len="med"/>
                    </a:lnL>
                    <a:lnR w="12700" cap="flat" cmpd="sng" algn="ctr">
                      <a:noFill/>
                      <a:prstDash val="solid"/>
                      <a:round/>
                      <a:headEnd type="none" w="med" len="med"/>
                      <a:tailEnd type="none" w="med" len="med"/>
                    </a:lnR>
                    <a:lnT w="3175"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658687115"/>
                  </a:ext>
                </a:extLst>
              </a:tr>
              <a:tr h="187122">
                <a:tc>
                  <a:txBody>
                    <a:bodyPr/>
                    <a:lstStyle/>
                    <a:p>
                      <a:pPr algn="l" fontAlgn="b"/>
                      <a:r>
                        <a:rPr lang="en-NZ" sz="800" b="0" i="0" u="none" strike="noStrike" dirty="0">
                          <a:solidFill>
                            <a:srgbClr val="000000"/>
                          </a:solidFill>
                          <a:effectLst/>
                          <a:latin typeface="Segoe UI Semilight" panose="020B0402040204020203" pitchFamily="34" charset="0"/>
                          <a:cs typeface="Segoe UI Semilight" panose="020B0402040204020203" pitchFamily="34" charset="0"/>
                        </a:rPr>
                        <a:t>Methanex, Taranaki – </a:t>
                      </a:r>
                      <a:r>
                        <a:rPr lang="en-NZ" sz="800" b="1" i="0" u="none" strike="noStrike" dirty="0">
                          <a:solidFill>
                            <a:srgbClr val="000000"/>
                          </a:solidFill>
                          <a:effectLst/>
                          <a:latin typeface="Segoe UI Semilight" panose="020B0402040204020203" pitchFamily="34" charset="0"/>
                          <a:cs typeface="Segoe UI Semilight" panose="020B0402040204020203" pitchFamily="34" charset="0"/>
                        </a:rPr>
                        <a:t>filling up fast</a:t>
                      </a:r>
                      <a:endParaRPr lang="en-NZ" sz="800" b="0" i="0" u="none" strike="noStrike" dirty="0">
                        <a:solidFill>
                          <a:srgbClr val="000000"/>
                        </a:solidFill>
                        <a:effectLst/>
                        <a:latin typeface="Segoe UI Semilight" panose="020B0402040204020203" pitchFamily="34" charset="0"/>
                        <a:cs typeface="Segoe UI Semilight" panose="020B0402040204020203" pitchFamily="34" charset="0"/>
                      </a:endParaRPr>
                    </a:p>
                  </a:txBody>
                  <a:tcPr marL="72000" marR="36000" marT="25200" marB="252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NZ" sz="800" b="0" i="0" u="none" strike="noStrike" dirty="0">
                          <a:solidFill>
                            <a:srgbClr val="000000"/>
                          </a:solidFill>
                          <a:effectLst/>
                          <a:latin typeface="Segoe UI Semilight" panose="020B0402040204020203" pitchFamily="34" charset="0"/>
                          <a:cs typeface="Segoe UI Semilight" panose="020B0402040204020203" pitchFamily="34" charset="0"/>
                        </a:rPr>
                        <a:t>Friday 9 May </a:t>
                      </a:r>
                    </a:p>
                  </a:txBody>
                  <a:tcPr marL="36000" marR="36000" marT="25200" marB="252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NZ" sz="800" b="0" i="0" u="none" strike="noStrike">
                          <a:solidFill>
                            <a:srgbClr val="000000"/>
                          </a:solidFill>
                          <a:effectLst/>
                          <a:latin typeface="Segoe UI Semilight" panose="020B0402040204020203" pitchFamily="34" charset="0"/>
                          <a:cs typeface="Segoe UI Semilight" panose="020B0402040204020203" pitchFamily="34" charset="0"/>
                        </a:rPr>
                        <a:t>9.45am-3.30pm</a:t>
                      </a:r>
                    </a:p>
                  </a:txBody>
                  <a:tcPr marL="36000" marR="36000" marT="25200" marB="252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117275444"/>
                  </a:ext>
                </a:extLst>
              </a:tr>
              <a:tr h="187122">
                <a:tc gridSpan="3">
                  <a:txBody>
                    <a:bodyPr/>
                    <a:lstStyle/>
                    <a:p>
                      <a:pPr algn="l" fontAlgn="b"/>
                      <a:r>
                        <a:rPr lang="en-NZ" sz="800" b="1" i="0" u="none" strike="noStrike" dirty="0">
                          <a:solidFill>
                            <a:srgbClr val="000000"/>
                          </a:solidFill>
                          <a:effectLst/>
                          <a:latin typeface="Segoe UI Semibold" panose="020B0502040204020203" pitchFamily="34" charset="0"/>
                          <a:cs typeface="Segoe UI Semibold" panose="020B0502040204020203" pitchFamily="34" charset="0"/>
                        </a:rPr>
                        <a:t>Inside NZ's only aluminium smelter at Tiwai Point</a:t>
                      </a:r>
                    </a:p>
                  </a:txBody>
                  <a:tcPr marL="72000" marR="36000" marT="36000" marB="252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l" fontAlgn="b"/>
                      <a:endParaRPr lang="en-NZ" sz="800" b="1" i="0" u="none" strike="noStrike">
                        <a:solidFill>
                          <a:srgbClr val="000000"/>
                        </a:solidFill>
                        <a:effectLst/>
                        <a:latin typeface="Segoe UI Semilight" panose="020B0402040204020203" pitchFamily="34" charset="0"/>
                        <a:cs typeface="Segoe UI Semilight" panose="020B0402040204020203" pitchFamily="34" charset="0"/>
                      </a:endParaRP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158049108"/>
                  </a:ext>
                </a:extLst>
              </a:tr>
              <a:tr h="187122">
                <a:tc>
                  <a:txBody>
                    <a:bodyPr/>
                    <a:lstStyle/>
                    <a:p>
                      <a:pPr algn="l" fontAlgn="b"/>
                      <a:r>
                        <a:rPr lang="en-NZ" sz="800" b="0" i="0" u="none" strike="noStrike" dirty="0">
                          <a:solidFill>
                            <a:srgbClr val="000000"/>
                          </a:solidFill>
                          <a:effectLst/>
                          <a:latin typeface="Segoe UI Semilight" panose="020B0402040204020203" pitchFamily="34" charset="0"/>
                          <a:cs typeface="Segoe UI Semilight" panose="020B0402040204020203" pitchFamily="34" charset="0"/>
                        </a:rPr>
                        <a:t>Optional CEO dinner, Invercargill</a:t>
                      </a:r>
                    </a:p>
                  </a:txBody>
                  <a:tcPr marL="72000" marR="36000" marT="25200" marB="25200">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800" b="0" i="0" u="none" strike="noStrike" dirty="0">
                          <a:solidFill>
                            <a:srgbClr val="000000"/>
                          </a:solidFill>
                          <a:effectLst/>
                          <a:latin typeface="Segoe UI Semilight" panose="020B0402040204020203" pitchFamily="34" charset="0"/>
                          <a:cs typeface="Segoe UI Semilight" panose="020B0402040204020203" pitchFamily="34" charset="0"/>
                        </a:rPr>
                        <a:t>Weds 13 August</a:t>
                      </a:r>
                      <a:endParaRPr lang="en-NZ" sz="800" b="0" i="0" u="none" strike="noStrike" dirty="0">
                        <a:solidFill>
                          <a:srgbClr val="000000"/>
                        </a:solidFill>
                        <a:effectLst/>
                        <a:latin typeface="Segoe UI Semilight" panose="020B0402040204020203" pitchFamily="34" charset="0"/>
                        <a:cs typeface="Segoe UI Semilight" panose="020B0402040204020203" pitchFamily="34" charset="0"/>
                      </a:endParaRPr>
                    </a:p>
                  </a:txBody>
                  <a:tcPr marL="36000" marR="36000" marT="25200" marB="25200">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NZ" sz="800" b="0" i="0" u="none" strike="noStrike" dirty="0">
                          <a:solidFill>
                            <a:srgbClr val="000000"/>
                          </a:solidFill>
                          <a:effectLst/>
                          <a:latin typeface="Segoe UI Semilight" panose="020B0402040204020203" pitchFamily="34" charset="0"/>
                          <a:cs typeface="Segoe UI Semilight" panose="020B0402040204020203" pitchFamily="34" charset="0"/>
                        </a:rPr>
                        <a:t>6.30-9pm</a:t>
                      </a:r>
                    </a:p>
                  </a:txBody>
                  <a:tcPr marL="36000" marR="36000" marT="25200" marB="25200">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947788043"/>
                  </a:ext>
                </a:extLst>
              </a:tr>
              <a:tr h="187122">
                <a:tc>
                  <a:txBody>
                    <a:bodyPr/>
                    <a:lstStyle/>
                    <a:p>
                      <a:pPr algn="l" fontAlgn="b"/>
                      <a:r>
                        <a:rPr lang="en-US" sz="800" b="0" i="0" u="none" strike="noStrike" dirty="0">
                          <a:solidFill>
                            <a:srgbClr val="000000"/>
                          </a:solidFill>
                          <a:effectLst/>
                          <a:latin typeface="Segoe UI Semilight" panose="020B0402040204020203" pitchFamily="34" charset="0"/>
                          <a:cs typeface="Segoe UI Semilight" panose="020B0402040204020203" pitchFamily="34" charset="0"/>
                        </a:rPr>
                        <a:t>Rio Tinto, Tiwai (Bluff)</a:t>
                      </a:r>
                      <a:endParaRPr lang="en-NZ" sz="800" b="0" i="0" u="none" strike="noStrike" dirty="0">
                        <a:solidFill>
                          <a:srgbClr val="000000"/>
                        </a:solidFill>
                        <a:effectLst/>
                        <a:latin typeface="Segoe UI Semilight" panose="020B0402040204020203" pitchFamily="34" charset="0"/>
                        <a:cs typeface="Segoe UI Semilight" panose="020B0402040204020203" pitchFamily="34" charset="0"/>
                      </a:endParaRPr>
                    </a:p>
                  </a:txBody>
                  <a:tcPr marL="72000" marR="36000" marT="25200" marB="252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NZ" sz="800" b="0" i="0" u="none" strike="noStrike" dirty="0">
                          <a:solidFill>
                            <a:srgbClr val="000000"/>
                          </a:solidFill>
                          <a:effectLst/>
                          <a:latin typeface="Segoe UI Semilight" panose="020B0402040204020203" pitchFamily="34" charset="0"/>
                          <a:cs typeface="Segoe UI Semilight" panose="020B0402040204020203" pitchFamily="34" charset="0"/>
                        </a:rPr>
                        <a:t>Thurs 14 August</a:t>
                      </a:r>
                    </a:p>
                  </a:txBody>
                  <a:tcPr marL="36000" marR="36000" marT="25200" marB="252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NZ" sz="800" b="0" i="0" u="none" strike="noStrike" spc="-20" baseline="0" dirty="0">
                          <a:solidFill>
                            <a:srgbClr val="000000"/>
                          </a:solidFill>
                          <a:effectLst/>
                          <a:latin typeface="Segoe UI Semilight" panose="020B0402040204020203" pitchFamily="34" charset="0"/>
                          <a:cs typeface="Segoe UI Semilight" panose="020B0402040204020203" pitchFamily="34" charset="0"/>
                        </a:rPr>
                        <a:t>10.30am-3.00pm</a:t>
                      </a:r>
                    </a:p>
                  </a:txBody>
                  <a:tcPr marL="36000" marR="36000" marT="25200" marB="252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801868774"/>
                  </a:ext>
                </a:extLst>
              </a:tr>
              <a:tr h="187122">
                <a:tc gridSpan="3">
                  <a:txBody>
                    <a:bodyPr/>
                    <a:lstStyle/>
                    <a:p>
                      <a:pPr algn="l" fontAlgn="b"/>
                      <a:r>
                        <a:rPr lang="en-NZ" sz="800" b="1" i="0" u="none" strike="noStrike" dirty="0">
                          <a:solidFill>
                            <a:srgbClr val="000000"/>
                          </a:solidFill>
                          <a:effectLst/>
                          <a:latin typeface="Segoe UI Semibold" panose="020B0502040204020203" pitchFamily="34" charset="0"/>
                          <a:cs typeface="Segoe UI Semibold" panose="020B0502040204020203" pitchFamily="34" charset="0"/>
                        </a:rPr>
                        <a:t>Leading a high-hazard operation – Details TBC</a:t>
                      </a:r>
                    </a:p>
                  </a:txBody>
                  <a:tcPr marL="72000" marR="36000" marT="36000" marB="252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196696715"/>
                  </a:ext>
                </a:extLst>
              </a:tr>
              <a:tr h="187122">
                <a:tc>
                  <a:txBody>
                    <a:bodyPr/>
                    <a:lstStyle/>
                    <a:p>
                      <a:pPr algn="l" fontAlgn="b"/>
                      <a:r>
                        <a:rPr lang="en-NZ" sz="800" b="0" i="0" u="none" strike="noStrike" dirty="0">
                          <a:solidFill>
                            <a:srgbClr val="000000"/>
                          </a:solidFill>
                          <a:effectLst/>
                          <a:latin typeface="Segoe UI Semilight" panose="020B0402040204020203" pitchFamily="34" charset="0"/>
                          <a:cs typeface="Segoe UI Semilight" panose="020B0402040204020203" pitchFamily="34" charset="0"/>
                        </a:rPr>
                        <a:t>North Island</a:t>
                      </a:r>
                    </a:p>
                  </a:txBody>
                  <a:tcPr marL="72000" marR="36000" marT="25200" marB="25200">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NZ" sz="800" b="0" i="0" u="none" strike="noStrike" dirty="0">
                          <a:solidFill>
                            <a:srgbClr val="000000"/>
                          </a:solidFill>
                          <a:effectLst/>
                          <a:latin typeface="Segoe UI Semilight" panose="020B0402040204020203" pitchFamily="34" charset="0"/>
                          <a:cs typeface="Segoe UI Semilight" panose="020B0402040204020203" pitchFamily="34" charset="0"/>
                        </a:rPr>
                        <a:t>TBC early Nov</a:t>
                      </a:r>
                    </a:p>
                  </a:txBody>
                  <a:tcPr marL="36000" marR="36000" marT="25200" marB="25200">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NZ" sz="800" b="0" i="0" u="none" strike="noStrike" dirty="0">
                          <a:solidFill>
                            <a:srgbClr val="000000"/>
                          </a:solidFill>
                          <a:effectLst/>
                          <a:latin typeface="Segoe UI Semilight" panose="020B0402040204020203" pitchFamily="34" charset="0"/>
                          <a:cs typeface="Segoe UI Semilight" panose="020B0402040204020203" pitchFamily="34" charset="0"/>
                        </a:rPr>
                        <a:t>9.30am-3.30pm</a:t>
                      </a:r>
                    </a:p>
                  </a:txBody>
                  <a:tcPr marL="36000" marR="36000" marT="25200" marB="25200">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715227182"/>
                  </a:ext>
                </a:extLst>
              </a:tr>
            </a:tbl>
          </a:graphicData>
        </a:graphic>
      </p:graphicFrame>
      <p:graphicFrame>
        <p:nvGraphicFramePr>
          <p:cNvPr id="9" name="Table 8">
            <a:extLst>
              <a:ext uri="{FF2B5EF4-FFF2-40B4-BE49-F238E27FC236}">
                <a16:creationId xmlns:a16="http://schemas.microsoft.com/office/drawing/2014/main" id="{37FA3C96-E8D4-806E-7619-709F6161A0B1}"/>
              </a:ext>
            </a:extLst>
          </p:cNvPr>
          <p:cNvGraphicFramePr>
            <a:graphicFrameLocks noGrp="1"/>
          </p:cNvGraphicFramePr>
          <p:nvPr>
            <p:extLst>
              <p:ext uri="{D42A27DB-BD31-4B8C-83A1-F6EECF244321}">
                <p14:modId xmlns:p14="http://schemas.microsoft.com/office/powerpoint/2010/main" val="1371391388"/>
              </p:ext>
            </p:extLst>
          </p:nvPr>
        </p:nvGraphicFramePr>
        <p:xfrm>
          <a:off x="3851998" y="2526388"/>
          <a:ext cx="3418418" cy="1053360"/>
        </p:xfrm>
        <a:graphic>
          <a:graphicData uri="http://schemas.openxmlformats.org/drawingml/2006/table">
            <a:tbl>
              <a:tblPr firstRow="1" bandRow="1">
                <a:tableStyleId>{5C22544A-7EE6-4342-B048-85BDC9FD1C3A}</a:tableStyleId>
              </a:tblPr>
              <a:tblGrid>
                <a:gridCol w="1745066">
                  <a:extLst>
                    <a:ext uri="{9D8B030D-6E8A-4147-A177-3AD203B41FA5}">
                      <a16:colId xmlns:a16="http://schemas.microsoft.com/office/drawing/2014/main" val="3574635082"/>
                    </a:ext>
                  </a:extLst>
                </a:gridCol>
                <a:gridCol w="1673352">
                  <a:extLst>
                    <a:ext uri="{9D8B030D-6E8A-4147-A177-3AD203B41FA5}">
                      <a16:colId xmlns:a16="http://schemas.microsoft.com/office/drawing/2014/main" val="1565912852"/>
                    </a:ext>
                  </a:extLst>
                </a:gridCol>
              </a:tblGrid>
              <a:tr h="209111">
                <a:tc gridSpan="2">
                  <a:txBody>
                    <a:bodyPr/>
                    <a:lstStyle/>
                    <a:p>
                      <a:pPr algn="l" fontAlgn="b"/>
                      <a:r>
                        <a:rPr lang="en-NZ" sz="1100" b="1" i="0" u="none" strike="noStrike" dirty="0">
                          <a:solidFill>
                            <a:schemeClr val="accent2"/>
                          </a:solidFill>
                          <a:effectLst/>
                          <a:latin typeface="Georgia" panose="02040502050405020303" pitchFamily="18" charset="0"/>
                          <a:cs typeface="Segoe UI Semilight" panose="020B0402040204020203" pitchFamily="34" charset="0"/>
                        </a:rPr>
                        <a:t>State of a Thriving Nation 2025 – report release events</a:t>
                      </a:r>
                    </a:p>
                  </a:txBody>
                  <a:tcPr marL="72000" marR="36000" marT="7200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3"/>
                    </a:solidFill>
                  </a:tcPr>
                </a:tc>
                <a:tc hMerge="1">
                  <a:txBody>
                    <a:bodyPr/>
                    <a:lstStyle/>
                    <a:p>
                      <a:endParaRPr lang="en-GB"/>
                    </a:p>
                  </a:txBody>
                  <a:tcPr/>
                </a:tc>
                <a:extLst>
                  <a:ext uri="{0D108BD9-81ED-4DB2-BD59-A6C34878D82A}">
                    <a16:rowId xmlns:a16="http://schemas.microsoft.com/office/drawing/2014/main" val="1077005617"/>
                  </a:ext>
                </a:extLst>
              </a:tr>
              <a:tr h="334771">
                <a:tc gridSpan="2">
                  <a:txBody>
                    <a:bodyPr/>
                    <a:lstStyle/>
                    <a:p>
                      <a:pPr algn="l" fontAlgn="ctr"/>
                      <a:r>
                        <a:rPr lang="en-NZ" sz="800" b="0" i="1" u="none" strike="noStrike" dirty="0">
                          <a:solidFill>
                            <a:srgbClr val="000000"/>
                          </a:solidFill>
                          <a:effectLst/>
                          <a:latin typeface="Segoe UI Semilight" panose="020B0402040204020203" pitchFamily="34" charset="0"/>
                          <a:cs typeface="Segoe UI Semilight" panose="020B0402040204020203" pitchFamily="34" charset="0"/>
                        </a:rPr>
                        <a:t>Join us for the release of our 2025 State of a Thriving Nation report with economist Shamubeel Eaqub and guest speakers.</a:t>
                      </a:r>
                    </a:p>
                  </a:txBody>
                  <a:tcPr marL="72000" marR="36000" marT="36000" marB="72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solidFill>
                      <a:schemeClr val="accent3"/>
                    </a:solidFill>
                  </a:tcPr>
                </a:tc>
                <a:tc hMerge="1">
                  <a:txBody>
                    <a:bodyPr/>
                    <a:lstStyle/>
                    <a:p>
                      <a:endParaRPr lang="en-GB"/>
                    </a:p>
                  </a:txBody>
                  <a:tcPr/>
                </a:tc>
                <a:extLst>
                  <a:ext uri="{0D108BD9-81ED-4DB2-BD59-A6C34878D82A}">
                    <a16:rowId xmlns:a16="http://schemas.microsoft.com/office/drawing/2014/main" val="2563178219"/>
                  </a:ext>
                </a:extLst>
              </a:tr>
              <a:tr h="187122">
                <a:tc>
                  <a:txBody>
                    <a:bodyPr/>
                    <a:lstStyle/>
                    <a:p>
                      <a:pPr algn="l" fontAlgn="b"/>
                      <a:r>
                        <a:rPr lang="en-NZ" sz="800" b="0" i="0" u="none" strike="noStrike" dirty="0">
                          <a:solidFill>
                            <a:srgbClr val="000000"/>
                          </a:solidFill>
                          <a:effectLst/>
                          <a:latin typeface="Aptos" panose="020B0004020202020204" pitchFamily="34" charset="0"/>
                          <a:cs typeface="Segoe UI Semilight" panose="020B0402040204020203" pitchFamily="34" charset="0"/>
                        </a:rPr>
                        <a:t>Auckland, Wellington, Christchurch, Dunedin </a:t>
                      </a:r>
                    </a:p>
                  </a:txBody>
                  <a:tcPr marL="72000" marR="36000" marT="25200" marB="25200">
                    <a:lnL w="12700" cap="flat" cmpd="sng" algn="ctr">
                      <a:noFill/>
                      <a:prstDash val="solid"/>
                      <a:round/>
                      <a:headEnd type="none" w="med" len="med"/>
                      <a:tailEnd type="none" w="med" len="med"/>
                    </a:lnL>
                    <a:lnR w="12700"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NZ" sz="800" b="0" i="0" u="none" strike="noStrike" dirty="0">
                          <a:solidFill>
                            <a:srgbClr val="000000"/>
                          </a:solidFill>
                          <a:effectLst/>
                          <a:latin typeface="Aptos" panose="020B0004020202020204" pitchFamily="34" charset="0"/>
                          <a:cs typeface="Segoe UI Semilight" panose="020B0402040204020203" pitchFamily="34" charset="0"/>
                        </a:rPr>
                        <a:t>Mid-2025  – details TBC</a:t>
                      </a:r>
                    </a:p>
                  </a:txBody>
                  <a:tcPr marL="36000" marR="36000" marT="25200" marB="252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164682679"/>
                  </a:ext>
                </a:extLst>
              </a:tr>
            </a:tbl>
          </a:graphicData>
        </a:graphic>
      </p:graphicFrame>
      <p:graphicFrame>
        <p:nvGraphicFramePr>
          <p:cNvPr id="10" name="Table 9">
            <a:extLst>
              <a:ext uri="{FF2B5EF4-FFF2-40B4-BE49-F238E27FC236}">
                <a16:creationId xmlns:a16="http://schemas.microsoft.com/office/drawing/2014/main" id="{3AD1B481-2AA7-1CF7-5E84-C79EEA2A3562}"/>
              </a:ext>
            </a:extLst>
          </p:cNvPr>
          <p:cNvGraphicFramePr>
            <a:graphicFrameLocks noGrp="1"/>
          </p:cNvGraphicFramePr>
          <p:nvPr>
            <p:extLst>
              <p:ext uri="{D42A27DB-BD31-4B8C-83A1-F6EECF244321}">
                <p14:modId xmlns:p14="http://schemas.microsoft.com/office/powerpoint/2010/main" val="1370163346"/>
              </p:ext>
            </p:extLst>
          </p:nvPr>
        </p:nvGraphicFramePr>
        <p:xfrm>
          <a:off x="3851998" y="3652702"/>
          <a:ext cx="3418418" cy="3061302"/>
        </p:xfrm>
        <a:graphic>
          <a:graphicData uri="http://schemas.openxmlformats.org/drawingml/2006/table">
            <a:tbl>
              <a:tblPr firstRow="1" bandRow="1">
                <a:tableStyleId>{5C22544A-7EE6-4342-B048-85BDC9FD1C3A}</a:tableStyleId>
              </a:tblPr>
              <a:tblGrid>
                <a:gridCol w="1496725">
                  <a:extLst>
                    <a:ext uri="{9D8B030D-6E8A-4147-A177-3AD203B41FA5}">
                      <a16:colId xmlns:a16="http://schemas.microsoft.com/office/drawing/2014/main" val="3574635082"/>
                    </a:ext>
                  </a:extLst>
                </a:gridCol>
                <a:gridCol w="1126165">
                  <a:extLst>
                    <a:ext uri="{9D8B030D-6E8A-4147-A177-3AD203B41FA5}">
                      <a16:colId xmlns:a16="http://schemas.microsoft.com/office/drawing/2014/main" val="1565912852"/>
                    </a:ext>
                  </a:extLst>
                </a:gridCol>
                <a:gridCol w="795528">
                  <a:extLst>
                    <a:ext uri="{9D8B030D-6E8A-4147-A177-3AD203B41FA5}">
                      <a16:colId xmlns:a16="http://schemas.microsoft.com/office/drawing/2014/main" val="305862324"/>
                    </a:ext>
                  </a:extLst>
                </a:gridCol>
              </a:tblGrid>
              <a:tr h="209111">
                <a:tc gridSpan="3">
                  <a:txBody>
                    <a:bodyPr/>
                    <a:lstStyle/>
                    <a:p>
                      <a:pPr algn="l" fontAlgn="b"/>
                      <a:r>
                        <a:rPr lang="en-NZ" sz="1100" b="1" i="0" u="none" strike="noStrike" dirty="0">
                          <a:solidFill>
                            <a:schemeClr val="accent2"/>
                          </a:solidFill>
                          <a:effectLst/>
                          <a:latin typeface="Georgia" panose="02040502050405020303" pitchFamily="18" charset="0"/>
                          <a:cs typeface="Segoe UI Semilight" panose="020B0402040204020203" pitchFamily="34" charset="0"/>
                        </a:rPr>
                        <a:t>Regional CEO sessions and opportunities </a:t>
                      </a:r>
                      <a:br>
                        <a:rPr lang="en-NZ" sz="1100" b="1" i="0" u="none" strike="noStrike" dirty="0">
                          <a:solidFill>
                            <a:schemeClr val="accent2"/>
                          </a:solidFill>
                          <a:effectLst/>
                          <a:latin typeface="Georgia" panose="02040502050405020303" pitchFamily="18" charset="0"/>
                          <a:cs typeface="Segoe UI Semilight" panose="020B0402040204020203" pitchFamily="34" charset="0"/>
                        </a:rPr>
                      </a:br>
                      <a:r>
                        <a:rPr lang="en-NZ" sz="1100" b="1" i="0" u="none" strike="noStrike" dirty="0">
                          <a:solidFill>
                            <a:schemeClr val="accent2"/>
                          </a:solidFill>
                          <a:effectLst/>
                          <a:latin typeface="Georgia" panose="02040502050405020303" pitchFamily="18" charset="0"/>
                          <a:cs typeface="Segoe UI Semilight" panose="020B0402040204020203" pitchFamily="34" charset="0"/>
                        </a:rPr>
                        <a:t>to meet</a:t>
                      </a:r>
                    </a:p>
                  </a:txBody>
                  <a:tcPr marL="72000" marR="36000" marT="7200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3"/>
                    </a:solidFill>
                  </a:tcPr>
                </a:tc>
                <a:tc hMerge="1">
                  <a:txBody>
                    <a:bodyPr/>
                    <a:lstStyle/>
                    <a:p>
                      <a:endParaRPr lang="en-GB"/>
                    </a:p>
                  </a:txBody>
                  <a:tcPr/>
                </a:tc>
                <a:tc hMerge="1">
                  <a:txBody>
                    <a:bodyPr/>
                    <a:lstStyle/>
                    <a:p>
                      <a:pPr algn="l" fontAlgn="b"/>
                      <a:endParaRPr lang="en-NZ" sz="1400" b="1" i="0" u="none" strike="noStrike">
                        <a:solidFill>
                          <a:schemeClr val="accent2"/>
                        </a:solidFill>
                        <a:effectLst/>
                        <a:latin typeface="Georgia" panose="02040502050405020303" pitchFamily="18" charset="0"/>
                        <a:cs typeface="Segoe UI Semilight" panose="020B0402040204020203" pitchFamily="34" charset="0"/>
                      </a:endParaRP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77005617"/>
                  </a:ext>
                </a:extLst>
              </a:tr>
              <a:tr h="418874">
                <a:tc gridSpan="3">
                  <a:txBody>
                    <a:bodyPr/>
                    <a:lstStyle/>
                    <a:p>
                      <a:pPr algn="l" fontAlgn="ctr"/>
                      <a:r>
                        <a:rPr lang="en-NZ" sz="800" b="0" i="1" u="none" strike="noStrike" dirty="0">
                          <a:solidFill>
                            <a:srgbClr val="000000"/>
                          </a:solidFill>
                          <a:effectLst/>
                          <a:latin typeface="Segoe UI Semilight" panose="020B0402040204020203" pitchFamily="34" charset="0"/>
                          <a:cs typeface="Segoe UI Semilight" panose="020B0402040204020203" pitchFamily="34" charset="0"/>
                        </a:rPr>
                        <a:t>From Invercargill to Whangarei, join your regional CEO peers to share and learn over breakfast, lunch or dinner. CEOs are welcome to attend any of these sessions regardless of their home base. There will also be other opportunities throughout the year to connect with regional CEOs.</a:t>
                      </a:r>
                      <a:r>
                        <a:rPr lang="en-NZ" sz="800" b="0" i="1" u="none" strike="noStrike" dirty="0">
                          <a:solidFill>
                            <a:srgbClr val="000000"/>
                          </a:solidFill>
                          <a:effectLst/>
                          <a:latin typeface="Aptos" panose="020B0004020202020204" pitchFamily="34" charset="0"/>
                          <a:cs typeface="Segoe UI Semilight" panose="020B0402040204020203" pitchFamily="34" charset="0"/>
                        </a:rPr>
                        <a:t>	</a:t>
                      </a:r>
                    </a:p>
                  </a:txBody>
                  <a:tcPr marL="72000" marR="36000" marT="36000" marB="72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solidFill>
                      <a:schemeClr val="accent3"/>
                    </a:solidFill>
                  </a:tcPr>
                </a:tc>
                <a:tc hMerge="1">
                  <a:txBody>
                    <a:bodyPr/>
                    <a:lstStyle/>
                    <a:p>
                      <a:endParaRPr lang="en-GB"/>
                    </a:p>
                  </a:txBody>
                  <a:tcPr/>
                </a:tc>
                <a:tc hMerge="1">
                  <a:txBody>
                    <a:bodyPr/>
                    <a:lstStyle/>
                    <a:p>
                      <a:pPr algn="l" fontAlgn="ctr"/>
                      <a:endParaRPr lang="en-NZ" sz="900" b="0" i="0" u="none" strike="noStrike">
                        <a:solidFill>
                          <a:srgbClr val="000000"/>
                        </a:solidFill>
                        <a:effectLst/>
                        <a:latin typeface="Segoe UI Semilight" panose="020B0402040204020203" pitchFamily="34" charset="0"/>
                        <a:cs typeface="Segoe UI Semilight" panose="020B0402040204020203" pitchFamily="34" charset="0"/>
                      </a:endParaRP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563178219"/>
                  </a:ext>
                </a:extLst>
              </a:tr>
              <a:tr h="187122">
                <a:tc>
                  <a:txBody>
                    <a:bodyPr/>
                    <a:lstStyle/>
                    <a:p>
                      <a:pPr algn="l" fontAlgn="b"/>
                      <a:r>
                        <a:rPr lang="en-NZ" sz="800" b="0" i="0" u="none" strike="sngStrike" baseline="0">
                          <a:solidFill>
                            <a:srgbClr val="000000"/>
                          </a:solidFill>
                          <a:effectLst/>
                          <a:latin typeface="Aptos" panose="020B0004020202020204" pitchFamily="34" charset="0"/>
                          <a:cs typeface="Segoe UI Semilight" panose="020B0402040204020203" pitchFamily="34" charset="0"/>
                        </a:rPr>
                        <a:t>Timaru  </a:t>
                      </a:r>
                    </a:p>
                  </a:txBody>
                  <a:tcPr marL="72000" marR="36000" marT="25200" marB="25200">
                    <a:lnL w="12700" cap="flat" cmpd="sng" algn="ctr">
                      <a:noFill/>
                      <a:prstDash val="solid"/>
                      <a:round/>
                      <a:headEnd type="none" w="med" len="med"/>
                      <a:tailEnd type="none" w="med" len="med"/>
                    </a:lnL>
                    <a:lnR w="12700"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NZ" sz="800" b="0" i="0" u="none" strike="sngStrike" baseline="0" dirty="0">
                          <a:solidFill>
                            <a:srgbClr val="000000"/>
                          </a:solidFill>
                          <a:effectLst/>
                          <a:latin typeface="Aptos" panose="020B0004020202020204" pitchFamily="34" charset="0"/>
                          <a:cs typeface="Segoe UI Semilight" panose="020B0402040204020203" pitchFamily="34" charset="0"/>
                        </a:rPr>
                        <a:t>Monday 3 March</a:t>
                      </a:r>
                    </a:p>
                  </a:txBody>
                  <a:tcPr marL="36000" marR="36000" marT="25200" marB="25200">
                    <a:lnL w="12700" cap="flat" cmpd="sng" algn="ctr">
                      <a:noFill/>
                      <a:prstDash val="solid"/>
                      <a:round/>
                      <a:headEnd type="none" w="med" len="med"/>
                      <a:tailEnd type="none" w="med" len="med"/>
                    </a:lnL>
                    <a:lnR w="12700"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755934" rtl="0" eaLnBrk="1" fontAlgn="b" latinLnBrk="0" hangingPunct="1">
                        <a:lnSpc>
                          <a:spcPct val="100000"/>
                        </a:lnSpc>
                        <a:spcBef>
                          <a:spcPts val="0"/>
                        </a:spcBef>
                        <a:spcAft>
                          <a:spcPts val="0"/>
                        </a:spcAft>
                        <a:buClrTx/>
                        <a:buSzTx/>
                        <a:buFontTx/>
                        <a:buNone/>
                        <a:tabLst/>
                        <a:defRPr/>
                      </a:pPr>
                      <a:r>
                        <a:rPr kumimoji="0" lang="en-NZ" sz="800" b="0" i="0" u="none" strike="sngStrike" kern="1200" cap="none" spc="0" normalizeH="0" baseline="0" noProof="0" dirty="0">
                          <a:ln>
                            <a:noFill/>
                          </a:ln>
                          <a:solidFill>
                            <a:srgbClr val="000000"/>
                          </a:solidFill>
                          <a:effectLst/>
                          <a:uLnTx/>
                          <a:uFillTx/>
                          <a:latin typeface="Aptos" panose="020B0004020202020204" pitchFamily="34" charset="0"/>
                          <a:ea typeface="+mn-ea"/>
                          <a:cs typeface="Segoe UI Semilight" panose="020B0402040204020203" pitchFamily="34" charset="0"/>
                        </a:rPr>
                        <a:t>12-2pm</a:t>
                      </a:r>
                    </a:p>
                  </a:txBody>
                  <a:tcPr marL="36000" marR="36000" marT="25200" marB="25200">
                    <a:lnL w="12700" cap="flat" cmpd="sng" algn="ctr">
                      <a:noFill/>
                      <a:prstDash val="solid"/>
                      <a:round/>
                      <a:headEnd type="none" w="med" len="med"/>
                      <a:tailEnd type="none" w="med" len="med"/>
                    </a:lnL>
                    <a:lnR w="12700"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640806470"/>
                  </a:ext>
                </a:extLst>
              </a:tr>
              <a:tr h="187122">
                <a:tc>
                  <a:txBody>
                    <a:bodyPr/>
                    <a:lstStyle/>
                    <a:p>
                      <a:pPr algn="l" fontAlgn="b"/>
                      <a:r>
                        <a:rPr lang="en-NZ" sz="800" b="0" i="0" u="none" strike="sngStrike" baseline="0" dirty="0">
                          <a:solidFill>
                            <a:srgbClr val="000000"/>
                          </a:solidFill>
                          <a:effectLst/>
                          <a:latin typeface="Aptos" panose="020B0004020202020204" pitchFamily="34" charset="0"/>
                          <a:cs typeface="Segoe UI Semilight" panose="020B0402040204020203" pitchFamily="34" charset="0"/>
                        </a:rPr>
                        <a:t>Queenstown</a:t>
                      </a:r>
                    </a:p>
                  </a:txBody>
                  <a:tcPr marL="72000" marR="36000" marT="25200" marB="252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NZ" sz="800" b="0" i="0" u="none" strike="sngStrike" baseline="0" dirty="0">
                          <a:solidFill>
                            <a:srgbClr val="000000"/>
                          </a:solidFill>
                          <a:effectLst/>
                          <a:latin typeface="Aptos" panose="020B0004020202020204" pitchFamily="34" charset="0"/>
                          <a:cs typeface="Segoe UI Semilight" panose="020B0402040204020203" pitchFamily="34" charset="0"/>
                        </a:rPr>
                        <a:t>Tuesday 4 March</a:t>
                      </a:r>
                    </a:p>
                  </a:txBody>
                  <a:tcPr marL="36000" marR="36000" marT="25200" marB="252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755934" rtl="0" eaLnBrk="1" fontAlgn="b" latinLnBrk="0" hangingPunct="1">
                        <a:lnSpc>
                          <a:spcPct val="100000"/>
                        </a:lnSpc>
                        <a:spcBef>
                          <a:spcPts val="0"/>
                        </a:spcBef>
                        <a:spcAft>
                          <a:spcPts val="0"/>
                        </a:spcAft>
                        <a:buClrTx/>
                        <a:buSzTx/>
                        <a:buFontTx/>
                        <a:buNone/>
                        <a:tabLst/>
                        <a:defRPr/>
                      </a:pPr>
                      <a:r>
                        <a:rPr kumimoji="0" lang="en-NZ" sz="800" b="0" i="0" u="none" strike="sngStrike" kern="1200" cap="none" spc="0" normalizeH="0" baseline="0" noProof="0" dirty="0">
                          <a:ln>
                            <a:noFill/>
                          </a:ln>
                          <a:solidFill>
                            <a:srgbClr val="000000"/>
                          </a:solidFill>
                          <a:effectLst/>
                          <a:uLnTx/>
                          <a:uFillTx/>
                          <a:latin typeface="Aptos" panose="020B0004020202020204" pitchFamily="34" charset="0"/>
                          <a:ea typeface="+mn-ea"/>
                          <a:cs typeface="Segoe UI Semilight" panose="020B0402040204020203" pitchFamily="34" charset="0"/>
                        </a:rPr>
                        <a:t>7am-9am</a:t>
                      </a:r>
                    </a:p>
                  </a:txBody>
                  <a:tcPr marL="36000" marR="36000" marT="25200" marB="252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164682679"/>
                  </a:ext>
                </a:extLst>
              </a:tr>
              <a:tr h="187122">
                <a:tc>
                  <a:txBody>
                    <a:bodyPr/>
                    <a:lstStyle/>
                    <a:p>
                      <a:pPr marL="0" marR="0" lvl="0" indent="0" algn="l" defTabSz="755934" rtl="0" eaLnBrk="1" fontAlgn="b" latinLnBrk="0" hangingPunct="1">
                        <a:lnSpc>
                          <a:spcPct val="100000"/>
                        </a:lnSpc>
                        <a:spcBef>
                          <a:spcPts val="0"/>
                        </a:spcBef>
                        <a:spcAft>
                          <a:spcPts val="0"/>
                        </a:spcAft>
                        <a:buClrTx/>
                        <a:buSzTx/>
                        <a:buFontTx/>
                        <a:buNone/>
                        <a:tabLst/>
                        <a:defRPr/>
                      </a:pPr>
                      <a:r>
                        <a:rPr lang="en-NZ" sz="800" b="0" i="0" u="none" strike="sngStrike" baseline="0">
                          <a:solidFill>
                            <a:srgbClr val="000000"/>
                          </a:solidFill>
                          <a:effectLst/>
                          <a:latin typeface="Aptos" panose="020B0004020202020204" pitchFamily="34" charset="0"/>
                          <a:cs typeface="Segoe UI Semilight" panose="020B0402040204020203" pitchFamily="34" charset="0"/>
                        </a:rPr>
                        <a:t>Invercargill</a:t>
                      </a:r>
                    </a:p>
                  </a:txBody>
                  <a:tcPr marL="72000" marR="36000" marT="25200" marB="252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NZ" sz="800" b="0" i="0" u="none" strike="sngStrike" baseline="0" dirty="0">
                          <a:solidFill>
                            <a:srgbClr val="000000"/>
                          </a:solidFill>
                          <a:effectLst/>
                          <a:latin typeface="Aptos" panose="020B0004020202020204" pitchFamily="34" charset="0"/>
                          <a:cs typeface="Segoe UI Semilight" panose="020B0402040204020203" pitchFamily="34" charset="0"/>
                        </a:rPr>
                        <a:t>Tuesday 4 March</a:t>
                      </a:r>
                    </a:p>
                  </a:txBody>
                  <a:tcPr marL="36000" marR="36000" marT="25200" marB="252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755934" rtl="0" eaLnBrk="1" fontAlgn="b" latinLnBrk="0" hangingPunct="1">
                        <a:lnSpc>
                          <a:spcPct val="100000"/>
                        </a:lnSpc>
                        <a:spcBef>
                          <a:spcPts val="0"/>
                        </a:spcBef>
                        <a:spcAft>
                          <a:spcPts val="0"/>
                        </a:spcAft>
                        <a:buClrTx/>
                        <a:buSzTx/>
                        <a:buFontTx/>
                        <a:buNone/>
                        <a:tabLst/>
                        <a:defRPr/>
                      </a:pPr>
                      <a:r>
                        <a:rPr kumimoji="0" lang="en-NZ" sz="800" b="0" i="0" u="none" strike="sngStrike" kern="1200" cap="none" spc="0" normalizeH="0" baseline="0" noProof="0" dirty="0">
                          <a:ln>
                            <a:noFill/>
                          </a:ln>
                          <a:solidFill>
                            <a:srgbClr val="000000"/>
                          </a:solidFill>
                          <a:effectLst/>
                          <a:uLnTx/>
                          <a:uFillTx/>
                          <a:latin typeface="Aptos" panose="020B0004020202020204" pitchFamily="34" charset="0"/>
                          <a:ea typeface="+mn-ea"/>
                          <a:cs typeface="Segoe UI Semilight" panose="020B0402040204020203" pitchFamily="34" charset="0"/>
                        </a:rPr>
                        <a:t>6pm-8.30pm</a:t>
                      </a:r>
                    </a:p>
                  </a:txBody>
                  <a:tcPr marL="36000" marR="36000" marT="25200" marB="252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748606273"/>
                  </a:ext>
                </a:extLst>
              </a:tr>
              <a:tr h="187122">
                <a:tc>
                  <a:txBody>
                    <a:bodyPr/>
                    <a:lstStyle/>
                    <a:p>
                      <a:pPr algn="l" fontAlgn="b"/>
                      <a:r>
                        <a:rPr lang="en-NZ" sz="800" b="0" i="0" u="none" strike="sngStrike" baseline="0" dirty="0">
                          <a:solidFill>
                            <a:srgbClr val="000000"/>
                          </a:solidFill>
                          <a:effectLst/>
                          <a:latin typeface="Aptos" panose="020B0004020202020204" pitchFamily="34" charset="0"/>
                          <a:cs typeface="Segoe UI Semilight" panose="020B0402040204020203" pitchFamily="34" charset="0"/>
                        </a:rPr>
                        <a:t>Dunedin</a:t>
                      </a:r>
                    </a:p>
                  </a:txBody>
                  <a:tcPr marL="72000" marR="36000" marT="25200" marB="252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NZ" sz="800" b="0" i="0" u="none" strike="sngStrike" baseline="0" dirty="0">
                          <a:solidFill>
                            <a:srgbClr val="000000"/>
                          </a:solidFill>
                          <a:effectLst/>
                          <a:latin typeface="Aptos" panose="020B0004020202020204" pitchFamily="34" charset="0"/>
                          <a:cs typeface="Segoe UI Semilight" panose="020B0402040204020203" pitchFamily="34" charset="0"/>
                        </a:rPr>
                        <a:t>Thursday 6 March</a:t>
                      </a:r>
                    </a:p>
                  </a:txBody>
                  <a:tcPr marL="36000" marR="36000" marT="25200" marB="252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755934" rtl="0" eaLnBrk="1" fontAlgn="b" latinLnBrk="0" hangingPunct="1">
                        <a:lnSpc>
                          <a:spcPct val="100000"/>
                        </a:lnSpc>
                        <a:spcBef>
                          <a:spcPts val="0"/>
                        </a:spcBef>
                        <a:spcAft>
                          <a:spcPts val="0"/>
                        </a:spcAft>
                        <a:buClrTx/>
                        <a:buSzTx/>
                        <a:buFontTx/>
                        <a:buNone/>
                        <a:tabLst/>
                        <a:defRPr/>
                      </a:pPr>
                      <a:r>
                        <a:rPr kumimoji="0" lang="en-NZ" sz="800" b="0" i="0" u="none" strike="sngStrike" kern="1200" cap="none" spc="0" normalizeH="0" baseline="0" noProof="0" dirty="0">
                          <a:ln>
                            <a:noFill/>
                          </a:ln>
                          <a:solidFill>
                            <a:srgbClr val="000000"/>
                          </a:solidFill>
                          <a:effectLst/>
                          <a:uLnTx/>
                          <a:uFillTx/>
                          <a:latin typeface="Aptos" panose="020B0004020202020204" pitchFamily="34" charset="0"/>
                          <a:ea typeface="+mn-ea"/>
                          <a:cs typeface="Segoe UI Semilight" panose="020B0402040204020203" pitchFamily="34" charset="0"/>
                        </a:rPr>
                        <a:t>7.30am-9am</a:t>
                      </a:r>
                    </a:p>
                  </a:txBody>
                  <a:tcPr marL="36000" marR="36000" marT="25200" marB="252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895827486"/>
                  </a:ext>
                </a:extLst>
              </a:tr>
              <a:tr h="187122">
                <a:tc>
                  <a:txBody>
                    <a:bodyPr/>
                    <a:lstStyle/>
                    <a:p>
                      <a:pPr marL="0" marR="0" lvl="0" indent="0" algn="l" defTabSz="755934" rtl="0" eaLnBrk="1" fontAlgn="b" latinLnBrk="0" hangingPunct="1">
                        <a:lnSpc>
                          <a:spcPct val="100000"/>
                        </a:lnSpc>
                        <a:spcBef>
                          <a:spcPts val="0"/>
                        </a:spcBef>
                        <a:spcAft>
                          <a:spcPts val="0"/>
                        </a:spcAft>
                        <a:buClrTx/>
                        <a:buSzTx/>
                        <a:buFontTx/>
                        <a:buNone/>
                        <a:tabLst/>
                        <a:defRPr/>
                      </a:pPr>
                      <a:r>
                        <a:rPr lang="en-NZ" sz="800" b="0" i="0" u="none" strike="noStrike" dirty="0">
                          <a:solidFill>
                            <a:srgbClr val="000000"/>
                          </a:solidFill>
                          <a:effectLst/>
                          <a:latin typeface="Aptos" panose="020B0004020202020204" pitchFamily="34" charset="0"/>
                          <a:cs typeface="Segoe UI Semilight" panose="020B0402040204020203" pitchFamily="34" charset="0"/>
                        </a:rPr>
                        <a:t>Gisborne</a:t>
                      </a:r>
                    </a:p>
                  </a:txBody>
                  <a:tcPr marL="72000" marR="36000" marT="25200" marB="252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NZ" sz="800" b="0" i="0" u="none" strike="noStrike" dirty="0">
                          <a:solidFill>
                            <a:srgbClr val="000000"/>
                          </a:solidFill>
                          <a:effectLst/>
                          <a:latin typeface="Aptos" panose="020B0004020202020204" pitchFamily="34" charset="0"/>
                          <a:cs typeface="Segoe UI Semilight" panose="020B0402040204020203" pitchFamily="34" charset="0"/>
                        </a:rPr>
                        <a:t>Thursday 27 March</a:t>
                      </a:r>
                    </a:p>
                  </a:txBody>
                  <a:tcPr marL="36000" marR="36000" marT="25200" marB="252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755934" rtl="0" eaLnBrk="1" fontAlgn="b"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srgbClr val="000000"/>
                          </a:solidFill>
                          <a:effectLst/>
                          <a:uLnTx/>
                          <a:uFillTx/>
                          <a:latin typeface="Aptos" panose="020B0004020202020204" pitchFamily="34" charset="0"/>
                          <a:ea typeface="+mn-ea"/>
                          <a:cs typeface="Segoe UI Semilight" panose="020B0402040204020203" pitchFamily="34" charset="0"/>
                        </a:rPr>
                        <a:t>T</a:t>
                      </a:r>
                      <a:r>
                        <a:rPr kumimoji="0" lang="en-NZ" sz="800" b="0" i="0" u="none" strike="noStrike" kern="1200" cap="none" spc="0" normalizeH="0" baseline="0" noProof="0" dirty="0">
                          <a:ln>
                            <a:noFill/>
                          </a:ln>
                          <a:solidFill>
                            <a:srgbClr val="000000"/>
                          </a:solidFill>
                          <a:effectLst/>
                          <a:uLnTx/>
                          <a:uFillTx/>
                          <a:latin typeface="Aptos" panose="020B0004020202020204" pitchFamily="34" charset="0"/>
                          <a:ea typeface="+mn-ea"/>
                          <a:cs typeface="Segoe UI Semilight" panose="020B0402040204020203" pitchFamily="34" charset="0"/>
                        </a:rPr>
                        <a:t>BC</a:t>
                      </a:r>
                    </a:p>
                  </a:txBody>
                  <a:tcPr marL="36000" marR="36000" marT="25200" marB="252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692644371"/>
                  </a:ext>
                </a:extLst>
              </a:tr>
              <a:tr h="187122">
                <a:tc>
                  <a:txBody>
                    <a:bodyPr/>
                    <a:lstStyle/>
                    <a:p>
                      <a:pPr algn="l" fontAlgn="b"/>
                      <a:r>
                        <a:rPr lang="en-NZ" sz="800" b="0" i="0" u="none" strike="noStrike" dirty="0">
                          <a:solidFill>
                            <a:srgbClr val="000000"/>
                          </a:solidFill>
                          <a:effectLst/>
                          <a:latin typeface="Aptos" panose="020B0004020202020204" pitchFamily="34" charset="0"/>
                          <a:cs typeface="Segoe UI Semilight" panose="020B0402040204020203" pitchFamily="34" charset="0"/>
                        </a:rPr>
                        <a:t>Hamilton</a:t>
                      </a:r>
                    </a:p>
                  </a:txBody>
                  <a:tcPr marL="72000" marR="36000" marT="25200" marB="252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NZ" sz="800" b="0" i="0" u="none" strike="noStrike" dirty="0">
                          <a:solidFill>
                            <a:srgbClr val="000000"/>
                          </a:solidFill>
                          <a:effectLst/>
                          <a:latin typeface="Aptos" panose="020B0004020202020204" pitchFamily="34" charset="0"/>
                          <a:cs typeface="Segoe UI Semilight" panose="020B0402040204020203" pitchFamily="34" charset="0"/>
                        </a:rPr>
                        <a:t>Wednesday 30 July</a:t>
                      </a:r>
                    </a:p>
                  </a:txBody>
                  <a:tcPr marL="36000" marR="36000" marT="25200" marB="252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755934" rtl="0" eaLnBrk="1" fontAlgn="b" latinLnBrk="0" hangingPunct="1">
                        <a:lnSpc>
                          <a:spcPct val="100000"/>
                        </a:lnSpc>
                        <a:spcBef>
                          <a:spcPts val="0"/>
                        </a:spcBef>
                        <a:spcAft>
                          <a:spcPts val="0"/>
                        </a:spcAft>
                        <a:buClrTx/>
                        <a:buSzTx/>
                        <a:buFontTx/>
                        <a:buNone/>
                        <a:tabLst/>
                        <a:defRPr/>
                      </a:pPr>
                      <a:r>
                        <a:rPr kumimoji="0" lang="en-NZ" sz="800" b="0" i="0" u="none" strike="noStrike" kern="1200" cap="none" spc="0" normalizeH="0" baseline="0" noProof="0" dirty="0">
                          <a:ln>
                            <a:noFill/>
                          </a:ln>
                          <a:solidFill>
                            <a:srgbClr val="000000"/>
                          </a:solidFill>
                          <a:effectLst/>
                          <a:uLnTx/>
                          <a:uFillTx/>
                          <a:latin typeface="Aptos" panose="020B0004020202020204" pitchFamily="34" charset="0"/>
                          <a:ea typeface="+mn-ea"/>
                          <a:cs typeface="Segoe UI Semilight" panose="020B0402040204020203" pitchFamily="34" charset="0"/>
                        </a:rPr>
                        <a:t>TBC</a:t>
                      </a:r>
                    </a:p>
                  </a:txBody>
                  <a:tcPr marL="36000" marR="36000" marT="25200" marB="252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519487349"/>
                  </a:ext>
                </a:extLst>
              </a:tr>
              <a:tr h="187122">
                <a:tc>
                  <a:txBody>
                    <a:bodyPr/>
                    <a:lstStyle/>
                    <a:p>
                      <a:pPr algn="l" fontAlgn="b"/>
                      <a:r>
                        <a:rPr lang="en-NZ" sz="800" b="0" i="0" u="none" strike="noStrike" dirty="0">
                          <a:solidFill>
                            <a:srgbClr val="000000"/>
                          </a:solidFill>
                          <a:effectLst/>
                          <a:latin typeface="Aptos" panose="020B0004020202020204" pitchFamily="34" charset="0"/>
                          <a:cs typeface="Segoe UI Semilight" panose="020B0402040204020203" pitchFamily="34" charset="0"/>
                        </a:rPr>
                        <a:t>Tauranga</a:t>
                      </a:r>
                    </a:p>
                  </a:txBody>
                  <a:tcPr marL="72000" marR="36000" marT="25200" marB="252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NZ" sz="800" b="0" i="0" u="none" strike="noStrike" dirty="0">
                          <a:solidFill>
                            <a:srgbClr val="000000"/>
                          </a:solidFill>
                          <a:effectLst/>
                          <a:latin typeface="Aptos" panose="020B0004020202020204" pitchFamily="34" charset="0"/>
                          <a:cs typeface="Segoe UI Semilight" panose="020B0402040204020203" pitchFamily="34" charset="0"/>
                        </a:rPr>
                        <a:t>Thursday 31 July</a:t>
                      </a:r>
                    </a:p>
                  </a:txBody>
                  <a:tcPr marL="36000" marR="36000" marT="25200" marB="252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755934" rtl="0" eaLnBrk="1" fontAlgn="b" latinLnBrk="0" hangingPunct="1">
                        <a:lnSpc>
                          <a:spcPct val="100000"/>
                        </a:lnSpc>
                        <a:spcBef>
                          <a:spcPts val="0"/>
                        </a:spcBef>
                        <a:spcAft>
                          <a:spcPts val="0"/>
                        </a:spcAft>
                        <a:buClrTx/>
                        <a:buSzTx/>
                        <a:buFontTx/>
                        <a:buNone/>
                        <a:tabLst/>
                        <a:defRPr/>
                      </a:pPr>
                      <a:r>
                        <a:rPr kumimoji="0" lang="en-NZ" sz="800" b="0" i="0" u="none" strike="noStrike" kern="1200" cap="none" spc="0" normalizeH="0" baseline="0" noProof="0" dirty="0">
                          <a:ln>
                            <a:noFill/>
                          </a:ln>
                          <a:solidFill>
                            <a:srgbClr val="000000"/>
                          </a:solidFill>
                          <a:effectLst/>
                          <a:uLnTx/>
                          <a:uFillTx/>
                          <a:latin typeface="Aptos" panose="020B0004020202020204" pitchFamily="34" charset="0"/>
                          <a:ea typeface="+mn-ea"/>
                          <a:cs typeface="Segoe UI Semilight" panose="020B0402040204020203" pitchFamily="34" charset="0"/>
                        </a:rPr>
                        <a:t>TBC</a:t>
                      </a:r>
                    </a:p>
                  </a:txBody>
                  <a:tcPr marL="36000" marR="36000" marT="25200" marB="252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80922390"/>
                  </a:ext>
                </a:extLst>
              </a:tr>
              <a:tr h="187122">
                <a:tc>
                  <a:txBody>
                    <a:bodyPr/>
                    <a:lstStyle/>
                    <a:p>
                      <a:pPr algn="l" fontAlgn="b"/>
                      <a:r>
                        <a:rPr lang="en-NZ" sz="800" b="0" i="0" u="none" strike="noStrike" dirty="0">
                          <a:solidFill>
                            <a:srgbClr val="000000"/>
                          </a:solidFill>
                          <a:effectLst/>
                          <a:latin typeface="Aptos" panose="020B0004020202020204" pitchFamily="34" charset="0"/>
                          <a:cs typeface="Segoe UI Semilight" panose="020B0402040204020203" pitchFamily="34" charset="0"/>
                        </a:rPr>
                        <a:t>Northland</a:t>
                      </a:r>
                    </a:p>
                  </a:txBody>
                  <a:tcPr marL="72000" marR="36000" marT="25200" marB="252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NZ" sz="800" b="0" i="0" u="none" strike="noStrike" dirty="0">
                          <a:solidFill>
                            <a:srgbClr val="000000"/>
                          </a:solidFill>
                          <a:effectLst/>
                          <a:latin typeface="Aptos" panose="020B0004020202020204" pitchFamily="34" charset="0"/>
                          <a:cs typeface="Segoe UI Semilight" panose="020B0402040204020203" pitchFamily="34" charset="0"/>
                        </a:rPr>
                        <a:t>Thursday 28 August</a:t>
                      </a:r>
                    </a:p>
                  </a:txBody>
                  <a:tcPr marL="36000" marR="36000" marT="25200" marB="252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755934" rtl="0" eaLnBrk="1" fontAlgn="b"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srgbClr val="000000"/>
                          </a:solidFill>
                          <a:effectLst/>
                          <a:uLnTx/>
                          <a:uFillTx/>
                          <a:latin typeface="Aptos" panose="020B0004020202020204" pitchFamily="34" charset="0"/>
                          <a:ea typeface="+mn-ea"/>
                          <a:cs typeface="Segoe UI Semilight" panose="020B0402040204020203" pitchFamily="34" charset="0"/>
                        </a:rPr>
                        <a:t>T</a:t>
                      </a:r>
                      <a:r>
                        <a:rPr kumimoji="0" lang="en-NZ" sz="800" b="0" i="0" u="none" strike="noStrike" kern="1200" cap="none" spc="0" normalizeH="0" baseline="0" noProof="0" dirty="0">
                          <a:ln>
                            <a:noFill/>
                          </a:ln>
                          <a:solidFill>
                            <a:srgbClr val="000000"/>
                          </a:solidFill>
                          <a:effectLst/>
                          <a:uLnTx/>
                          <a:uFillTx/>
                          <a:latin typeface="Aptos" panose="020B0004020202020204" pitchFamily="34" charset="0"/>
                          <a:ea typeface="+mn-ea"/>
                          <a:cs typeface="Segoe UI Semilight" panose="020B0402040204020203" pitchFamily="34" charset="0"/>
                        </a:rPr>
                        <a:t>BC</a:t>
                      </a:r>
                    </a:p>
                  </a:txBody>
                  <a:tcPr marL="36000" marR="36000" marT="25200" marB="252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63805952"/>
                  </a:ext>
                </a:extLst>
              </a:tr>
              <a:tr h="187122">
                <a:tc>
                  <a:txBody>
                    <a:bodyPr/>
                    <a:lstStyle/>
                    <a:p>
                      <a:pPr algn="l" fontAlgn="b"/>
                      <a:r>
                        <a:rPr lang="en-NZ" sz="800" b="0" i="0" u="none" strike="noStrike">
                          <a:solidFill>
                            <a:srgbClr val="000000"/>
                          </a:solidFill>
                          <a:effectLst/>
                          <a:latin typeface="Aptos" panose="020B0004020202020204" pitchFamily="34" charset="0"/>
                          <a:cs typeface="Segoe UI Semilight" panose="020B0402040204020203" pitchFamily="34" charset="0"/>
                        </a:rPr>
                        <a:t>Nelson</a:t>
                      </a:r>
                    </a:p>
                  </a:txBody>
                  <a:tcPr marL="72000" marR="36000" marT="25200" marB="252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NZ" sz="800" b="0" i="0" u="none" strike="noStrike" dirty="0">
                          <a:solidFill>
                            <a:srgbClr val="000000"/>
                          </a:solidFill>
                          <a:effectLst/>
                          <a:latin typeface="Aptos" panose="020B0004020202020204" pitchFamily="34" charset="0"/>
                          <a:cs typeface="Segoe UI Semilight" panose="020B0402040204020203" pitchFamily="34" charset="0"/>
                        </a:rPr>
                        <a:t>Tuesday 2 September</a:t>
                      </a:r>
                    </a:p>
                  </a:txBody>
                  <a:tcPr marL="36000" marR="36000" marT="25200" marB="252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755934" rtl="0" eaLnBrk="1" fontAlgn="b"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srgbClr val="000000"/>
                          </a:solidFill>
                          <a:effectLst/>
                          <a:uLnTx/>
                          <a:uFillTx/>
                          <a:latin typeface="Aptos" panose="020B0004020202020204" pitchFamily="34" charset="0"/>
                          <a:ea typeface="+mn-ea"/>
                          <a:cs typeface="Segoe UI Semilight" panose="020B0402040204020203" pitchFamily="34" charset="0"/>
                        </a:rPr>
                        <a:t>T</a:t>
                      </a:r>
                      <a:r>
                        <a:rPr kumimoji="0" lang="en-NZ" sz="800" b="0" i="0" u="none" strike="noStrike" kern="1200" cap="none" spc="0" normalizeH="0" baseline="0" noProof="0" dirty="0">
                          <a:ln>
                            <a:noFill/>
                          </a:ln>
                          <a:solidFill>
                            <a:srgbClr val="000000"/>
                          </a:solidFill>
                          <a:effectLst/>
                          <a:uLnTx/>
                          <a:uFillTx/>
                          <a:latin typeface="Aptos" panose="020B0004020202020204" pitchFamily="34" charset="0"/>
                          <a:ea typeface="+mn-ea"/>
                          <a:cs typeface="Segoe UI Semilight" panose="020B0402040204020203" pitchFamily="34" charset="0"/>
                        </a:rPr>
                        <a:t>BC</a:t>
                      </a:r>
                    </a:p>
                  </a:txBody>
                  <a:tcPr marL="36000" marR="36000" marT="25200" marB="252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332916736"/>
                  </a:ext>
                </a:extLst>
              </a:tr>
              <a:tr h="187122">
                <a:tc>
                  <a:txBody>
                    <a:bodyPr/>
                    <a:lstStyle/>
                    <a:p>
                      <a:pPr marL="0" marR="0" lvl="0" indent="0" algn="l" defTabSz="755934" rtl="0" eaLnBrk="1" fontAlgn="b" latinLnBrk="0" hangingPunct="1">
                        <a:lnSpc>
                          <a:spcPct val="100000"/>
                        </a:lnSpc>
                        <a:spcBef>
                          <a:spcPts val="0"/>
                        </a:spcBef>
                        <a:spcAft>
                          <a:spcPts val="0"/>
                        </a:spcAft>
                        <a:buClrTx/>
                        <a:buSzTx/>
                        <a:buFontTx/>
                        <a:buNone/>
                        <a:tabLst/>
                        <a:defRPr/>
                      </a:pPr>
                      <a:r>
                        <a:rPr lang="en-NZ" sz="800" b="0" i="0" u="none" strike="noStrike">
                          <a:solidFill>
                            <a:srgbClr val="000000"/>
                          </a:solidFill>
                          <a:effectLst/>
                          <a:latin typeface="Aptos" panose="020B0004020202020204" pitchFamily="34" charset="0"/>
                          <a:cs typeface="Segoe UI Semilight" panose="020B0402040204020203" pitchFamily="34" charset="0"/>
                        </a:rPr>
                        <a:t>Hawke's Bay</a:t>
                      </a:r>
                    </a:p>
                  </a:txBody>
                  <a:tcPr marL="72000" marR="36000" marT="25200" marB="252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NZ" sz="800" b="0" i="0" u="none" strike="noStrike" dirty="0">
                          <a:solidFill>
                            <a:schemeClr val="accent2">
                              <a:lumMod val="75000"/>
                            </a:schemeClr>
                          </a:solidFill>
                          <a:effectLst/>
                          <a:latin typeface="Aptos" panose="020B0004020202020204" pitchFamily="34" charset="0"/>
                          <a:cs typeface="Segoe UI Semilight" panose="020B0402040204020203" pitchFamily="34" charset="0"/>
                        </a:rPr>
                        <a:t>New: </a:t>
                      </a:r>
                      <a:r>
                        <a:rPr lang="en-NZ" sz="800" b="0" i="0" u="none" strike="noStrike" dirty="0">
                          <a:solidFill>
                            <a:srgbClr val="000000"/>
                          </a:solidFill>
                          <a:effectLst/>
                          <a:latin typeface="Aptos" panose="020B0004020202020204" pitchFamily="34" charset="0"/>
                          <a:cs typeface="Segoe UI Semilight" panose="020B0402040204020203" pitchFamily="34" charset="0"/>
                        </a:rPr>
                        <a:t>Fri 30 October</a:t>
                      </a:r>
                    </a:p>
                  </a:txBody>
                  <a:tcPr marL="36000" marR="36000" marT="25200" marB="252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755934" rtl="0" eaLnBrk="1" fontAlgn="b"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srgbClr val="000000"/>
                          </a:solidFill>
                          <a:effectLst/>
                          <a:uLnTx/>
                          <a:uFillTx/>
                          <a:latin typeface="Aptos" panose="020B0004020202020204" pitchFamily="34" charset="0"/>
                          <a:ea typeface="+mn-ea"/>
                          <a:cs typeface="Segoe UI Semilight" panose="020B0402040204020203" pitchFamily="34" charset="0"/>
                        </a:rPr>
                        <a:t>T</a:t>
                      </a:r>
                      <a:r>
                        <a:rPr kumimoji="0" lang="en-NZ" sz="800" b="0" i="0" u="none" strike="noStrike" kern="1200" cap="none" spc="0" normalizeH="0" baseline="0" noProof="0" dirty="0">
                          <a:ln>
                            <a:noFill/>
                          </a:ln>
                          <a:solidFill>
                            <a:srgbClr val="000000"/>
                          </a:solidFill>
                          <a:effectLst/>
                          <a:uLnTx/>
                          <a:uFillTx/>
                          <a:latin typeface="Aptos" panose="020B0004020202020204" pitchFamily="34" charset="0"/>
                          <a:ea typeface="+mn-ea"/>
                          <a:cs typeface="Segoe UI Semilight" panose="020B0402040204020203" pitchFamily="34" charset="0"/>
                        </a:rPr>
                        <a:t>BC</a:t>
                      </a:r>
                    </a:p>
                  </a:txBody>
                  <a:tcPr marL="36000" marR="36000" marT="25200" marB="252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975507170"/>
                  </a:ext>
                </a:extLst>
              </a:tr>
              <a:tr h="187122">
                <a:tc>
                  <a:txBody>
                    <a:bodyPr/>
                    <a:lstStyle/>
                    <a:p>
                      <a:pPr marL="0" marR="0" lvl="0" indent="0" algn="l" defTabSz="755934" rtl="0" eaLnBrk="1" fontAlgn="b" latinLnBrk="0" hangingPunct="1">
                        <a:lnSpc>
                          <a:spcPct val="100000"/>
                        </a:lnSpc>
                        <a:spcBef>
                          <a:spcPts val="0"/>
                        </a:spcBef>
                        <a:spcAft>
                          <a:spcPts val="0"/>
                        </a:spcAft>
                        <a:buClrTx/>
                        <a:buSzTx/>
                        <a:buFontTx/>
                        <a:buNone/>
                        <a:tabLst/>
                        <a:defRPr/>
                      </a:pPr>
                      <a:r>
                        <a:rPr lang="en-NZ" sz="800" b="0" i="0" u="none" strike="noStrike" dirty="0">
                          <a:solidFill>
                            <a:srgbClr val="000000"/>
                          </a:solidFill>
                          <a:effectLst/>
                          <a:latin typeface="Aptos" panose="020B0004020202020204" pitchFamily="34" charset="0"/>
                          <a:cs typeface="Segoe UI Semilight" panose="020B0402040204020203" pitchFamily="34" charset="0"/>
                        </a:rPr>
                        <a:t>Taranaki</a:t>
                      </a:r>
                    </a:p>
                  </a:txBody>
                  <a:tcPr marL="72000" marR="36000" marT="25200" marB="252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NZ" sz="800" b="0" i="0" u="none" strike="noStrike" dirty="0">
                          <a:solidFill>
                            <a:schemeClr val="accent2">
                              <a:lumMod val="75000"/>
                            </a:schemeClr>
                          </a:solidFill>
                          <a:effectLst/>
                          <a:latin typeface="Aptos" panose="020B0004020202020204" pitchFamily="34" charset="0"/>
                          <a:cs typeface="Segoe UI Semilight" panose="020B0402040204020203" pitchFamily="34" charset="0"/>
                        </a:rPr>
                        <a:t>New: </a:t>
                      </a:r>
                      <a:r>
                        <a:rPr lang="en-NZ" sz="800" b="0" i="0" u="none" strike="noStrike" dirty="0">
                          <a:solidFill>
                            <a:srgbClr val="000000"/>
                          </a:solidFill>
                          <a:effectLst/>
                          <a:latin typeface="Aptos" panose="020B0004020202020204" pitchFamily="34" charset="0"/>
                          <a:cs typeface="Segoe UI Semilight" panose="020B0402040204020203" pitchFamily="34" charset="0"/>
                        </a:rPr>
                        <a:t>Fri 14 November</a:t>
                      </a:r>
                    </a:p>
                  </a:txBody>
                  <a:tcPr marL="36000" marR="36000" marT="25200" marB="252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755934" rtl="0" eaLnBrk="1" fontAlgn="b"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srgbClr val="000000"/>
                          </a:solidFill>
                          <a:effectLst/>
                          <a:uLnTx/>
                          <a:uFillTx/>
                          <a:latin typeface="Aptos" panose="020B0004020202020204" pitchFamily="34" charset="0"/>
                          <a:ea typeface="+mn-ea"/>
                          <a:cs typeface="Segoe UI Semilight" panose="020B0402040204020203" pitchFamily="34" charset="0"/>
                        </a:rPr>
                        <a:t>T</a:t>
                      </a:r>
                      <a:r>
                        <a:rPr kumimoji="0" lang="en-NZ" sz="800" b="0" i="0" u="none" strike="noStrike" kern="1200" cap="none" spc="0" normalizeH="0" baseline="0" noProof="0" dirty="0">
                          <a:ln>
                            <a:noFill/>
                          </a:ln>
                          <a:solidFill>
                            <a:srgbClr val="000000"/>
                          </a:solidFill>
                          <a:effectLst/>
                          <a:uLnTx/>
                          <a:uFillTx/>
                          <a:latin typeface="Aptos" panose="020B0004020202020204" pitchFamily="34" charset="0"/>
                          <a:ea typeface="+mn-ea"/>
                          <a:cs typeface="Segoe UI Semilight" panose="020B0402040204020203" pitchFamily="34" charset="0"/>
                        </a:rPr>
                        <a:t>BC</a:t>
                      </a:r>
                    </a:p>
                  </a:txBody>
                  <a:tcPr marL="36000" marR="36000" marT="25200" marB="252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648835782"/>
                  </a:ext>
                </a:extLst>
              </a:tr>
            </a:tbl>
          </a:graphicData>
        </a:graphic>
      </p:graphicFrame>
      <p:graphicFrame>
        <p:nvGraphicFramePr>
          <p:cNvPr id="11" name="Table 10">
            <a:extLst>
              <a:ext uri="{FF2B5EF4-FFF2-40B4-BE49-F238E27FC236}">
                <a16:creationId xmlns:a16="http://schemas.microsoft.com/office/drawing/2014/main" id="{5FF991D5-51F7-00C6-12CD-1FD3DD9F9DF0}"/>
              </a:ext>
            </a:extLst>
          </p:cNvPr>
          <p:cNvGraphicFramePr>
            <a:graphicFrameLocks noGrp="1"/>
          </p:cNvGraphicFramePr>
          <p:nvPr>
            <p:extLst>
              <p:ext uri="{D42A27DB-BD31-4B8C-83A1-F6EECF244321}">
                <p14:modId xmlns:p14="http://schemas.microsoft.com/office/powerpoint/2010/main" val="2723514009"/>
              </p:ext>
            </p:extLst>
          </p:nvPr>
        </p:nvGraphicFramePr>
        <p:xfrm>
          <a:off x="3914775" y="7758906"/>
          <a:ext cx="3362437" cy="1928448"/>
        </p:xfrm>
        <a:graphic>
          <a:graphicData uri="http://schemas.openxmlformats.org/drawingml/2006/table">
            <a:tbl>
              <a:tblPr firstRow="1" bandRow="1">
                <a:tableStyleId>{5C22544A-7EE6-4342-B048-85BDC9FD1C3A}</a:tableStyleId>
              </a:tblPr>
              <a:tblGrid>
                <a:gridCol w="1689085">
                  <a:extLst>
                    <a:ext uri="{9D8B030D-6E8A-4147-A177-3AD203B41FA5}">
                      <a16:colId xmlns:a16="http://schemas.microsoft.com/office/drawing/2014/main" val="3574635082"/>
                    </a:ext>
                  </a:extLst>
                </a:gridCol>
                <a:gridCol w="316056">
                  <a:extLst>
                    <a:ext uri="{9D8B030D-6E8A-4147-A177-3AD203B41FA5}">
                      <a16:colId xmlns:a16="http://schemas.microsoft.com/office/drawing/2014/main" val="1565912852"/>
                    </a:ext>
                  </a:extLst>
                </a:gridCol>
                <a:gridCol w="746760">
                  <a:extLst>
                    <a:ext uri="{9D8B030D-6E8A-4147-A177-3AD203B41FA5}">
                      <a16:colId xmlns:a16="http://schemas.microsoft.com/office/drawing/2014/main" val="3686645759"/>
                    </a:ext>
                  </a:extLst>
                </a:gridCol>
                <a:gridCol w="610536">
                  <a:extLst>
                    <a:ext uri="{9D8B030D-6E8A-4147-A177-3AD203B41FA5}">
                      <a16:colId xmlns:a16="http://schemas.microsoft.com/office/drawing/2014/main" val="1793504682"/>
                    </a:ext>
                  </a:extLst>
                </a:gridCol>
              </a:tblGrid>
              <a:tr h="209111">
                <a:tc gridSpan="4">
                  <a:txBody>
                    <a:bodyPr/>
                    <a:lstStyle/>
                    <a:p>
                      <a:pPr algn="l" fontAlgn="b"/>
                      <a:r>
                        <a:rPr lang="en-NZ" sz="1100" b="1" i="0" u="none" strike="noStrike" dirty="0">
                          <a:solidFill>
                            <a:schemeClr val="accent2"/>
                          </a:solidFill>
                          <a:effectLst/>
                          <a:latin typeface="Georgia" panose="02040502050405020303" pitchFamily="18" charset="0"/>
                          <a:cs typeface="Segoe UI Semilight" panose="020B0402040204020203" pitchFamily="34" charset="0"/>
                        </a:rPr>
                        <a:t>Online: Webinars for CEOs and their teams </a:t>
                      </a:r>
                    </a:p>
                  </a:txBody>
                  <a:tcPr marL="72000" marR="36000" marT="7200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3"/>
                    </a:solidFill>
                  </a:tcPr>
                </a:tc>
                <a:tc hMerge="1">
                  <a:txBody>
                    <a:bodyPr/>
                    <a:lstStyle/>
                    <a:p>
                      <a:endParaRPr lang="en-GB"/>
                    </a:p>
                  </a:txBody>
                  <a:tcPr/>
                </a:tc>
                <a:tc hMerge="1">
                  <a:txBody>
                    <a:bodyPr/>
                    <a:lstStyle/>
                    <a:p>
                      <a:endParaRPr lang="en-NZ"/>
                    </a:p>
                  </a:txBody>
                  <a:tcPr/>
                </a:tc>
                <a:tc hMerge="1">
                  <a:txBody>
                    <a:bodyPr/>
                    <a:lstStyle/>
                    <a:p>
                      <a:pPr algn="l" fontAlgn="b"/>
                      <a:endParaRPr lang="en-NZ" sz="1100" b="1" i="0" u="none" strike="noStrike" dirty="0">
                        <a:solidFill>
                          <a:schemeClr val="accent2"/>
                        </a:solidFill>
                        <a:effectLst/>
                        <a:latin typeface="Georgia" panose="02040502050405020303" pitchFamily="18" charset="0"/>
                        <a:cs typeface="Segoe UI Semilight" panose="020B0402040204020203" pitchFamily="34" charset="0"/>
                      </a:endParaRPr>
                    </a:p>
                  </a:txBody>
                  <a:tcPr marL="72000" marR="36000" marT="7200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3"/>
                    </a:solidFill>
                  </a:tcPr>
                </a:tc>
                <a:extLst>
                  <a:ext uri="{0D108BD9-81ED-4DB2-BD59-A6C34878D82A}">
                    <a16:rowId xmlns:a16="http://schemas.microsoft.com/office/drawing/2014/main" val="1077005617"/>
                  </a:ext>
                </a:extLst>
              </a:tr>
              <a:tr h="190628">
                <a:tc gridSpan="4">
                  <a:txBody>
                    <a:bodyPr/>
                    <a:lstStyle/>
                    <a:p>
                      <a:pPr algn="l" fontAlgn="ctr"/>
                      <a:r>
                        <a:rPr lang="en-NZ" sz="800" b="0" i="1" u="none" strike="noStrike" dirty="0">
                          <a:solidFill>
                            <a:srgbClr val="000000"/>
                          </a:solidFill>
                          <a:effectLst/>
                          <a:latin typeface="Segoe UI Semilight" panose="020B0402040204020203" pitchFamily="34" charset="0"/>
                          <a:cs typeface="Segoe UI Semilight" panose="020B0402040204020203" pitchFamily="34" charset="0"/>
                        </a:rPr>
                        <a:t>These hour-long webinars are focused on emerging and key topics relevant to CEOs, Directors, GMs and H&amp;S Managers.</a:t>
                      </a:r>
                    </a:p>
                  </a:txBody>
                  <a:tcPr marL="72000" marR="36000" marT="36000" marB="72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solidFill>
                      <a:schemeClr val="accent3"/>
                    </a:solidFill>
                  </a:tcPr>
                </a:tc>
                <a:tc hMerge="1">
                  <a:txBody>
                    <a:bodyPr/>
                    <a:lstStyle/>
                    <a:p>
                      <a:endParaRPr lang="en-GB"/>
                    </a:p>
                  </a:txBody>
                  <a:tcPr/>
                </a:tc>
                <a:tc hMerge="1">
                  <a:txBody>
                    <a:bodyPr/>
                    <a:lstStyle/>
                    <a:p>
                      <a:endParaRPr lang="en-NZ"/>
                    </a:p>
                  </a:txBody>
                  <a:tcPr/>
                </a:tc>
                <a:tc hMerge="1">
                  <a:txBody>
                    <a:bodyPr/>
                    <a:lstStyle/>
                    <a:p>
                      <a:pPr algn="l" fontAlgn="ctr"/>
                      <a:endParaRPr lang="en-NZ" sz="800" b="0" i="1" u="none" strike="noStrike" dirty="0">
                        <a:solidFill>
                          <a:srgbClr val="000000"/>
                        </a:solidFill>
                        <a:effectLst/>
                        <a:latin typeface="Segoe UI Semilight" panose="020B0402040204020203" pitchFamily="34" charset="0"/>
                        <a:cs typeface="Segoe UI Semilight" panose="020B0402040204020203" pitchFamily="34" charset="0"/>
                      </a:endParaRPr>
                    </a:p>
                  </a:txBody>
                  <a:tcPr marL="72000" marR="36000" marT="36000" marB="72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solidFill>
                      <a:schemeClr val="accent3"/>
                    </a:solidFill>
                  </a:tcPr>
                </a:tc>
                <a:extLst>
                  <a:ext uri="{0D108BD9-81ED-4DB2-BD59-A6C34878D82A}">
                    <a16:rowId xmlns:a16="http://schemas.microsoft.com/office/drawing/2014/main" val="2563178219"/>
                  </a:ext>
                </a:extLst>
              </a:tr>
              <a:tr h="187122">
                <a:tc gridSpan="4">
                  <a:txBody>
                    <a:bodyPr/>
                    <a:lstStyle/>
                    <a:p>
                      <a:pPr algn="l" fontAlgn="b"/>
                      <a:r>
                        <a:rPr lang="en-NZ" sz="800" b="1" i="0" u="none" strike="noStrike" dirty="0">
                          <a:solidFill>
                            <a:srgbClr val="000000"/>
                          </a:solidFill>
                          <a:effectLst/>
                          <a:latin typeface="Aptos" panose="020B0004020202020204" pitchFamily="34" charset="0"/>
                          <a:cs typeface="Segoe UI Semibold" panose="020B0502040204020203" pitchFamily="34" charset="0"/>
                        </a:rPr>
                        <a:t>Mental wellbeing at work series</a:t>
                      </a:r>
                    </a:p>
                  </a:txBody>
                  <a:tcPr marL="72000" marR="36000" marT="36000" marB="25200">
                    <a:lnL w="12700" cap="flat" cmpd="sng" algn="ctr">
                      <a:noFill/>
                      <a:prstDash val="solid"/>
                      <a:round/>
                      <a:headEnd type="none" w="med" len="med"/>
                      <a:tailEnd type="none" w="med" len="med"/>
                    </a:lnL>
                    <a:lnR w="12700"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GB"/>
                    </a:p>
                  </a:txBody>
                  <a:tcPr/>
                </a:tc>
                <a:tc hMerge="1">
                  <a:txBody>
                    <a:bodyPr/>
                    <a:lstStyle/>
                    <a:p>
                      <a:endParaRPr lang="en-NZ"/>
                    </a:p>
                  </a:txBody>
                  <a:tcPr/>
                </a:tc>
                <a:tc hMerge="1">
                  <a:txBody>
                    <a:bodyPr/>
                    <a:lstStyle/>
                    <a:p>
                      <a:pPr algn="l" fontAlgn="b"/>
                      <a:endParaRPr lang="en-NZ" sz="800" b="1" i="0" u="none" strike="noStrike" dirty="0">
                        <a:solidFill>
                          <a:srgbClr val="000000"/>
                        </a:solidFill>
                        <a:effectLst/>
                        <a:latin typeface="Aptos" panose="020B0004020202020204" pitchFamily="34" charset="0"/>
                        <a:cs typeface="Segoe UI Semibold" panose="020B0502040204020203" pitchFamily="34" charset="0"/>
                      </a:endParaRPr>
                    </a:p>
                  </a:txBody>
                  <a:tcPr marL="72000" marR="36000" marT="36000" marB="25200">
                    <a:lnL w="12700" cap="flat" cmpd="sng" algn="ctr">
                      <a:noFill/>
                      <a:prstDash val="solid"/>
                      <a:round/>
                      <a:headEnd type="none" w="med" len="med"/>
                      <a:tailEnd type="none" w="med" len="med"/>
                    </a:lnL>
                    <a:lnR w="12700"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866659718"/>
                  </a:ext>
                </a:extLst>
              </a:tr>
              <a:tr h="223149">
                <a:tc gridSpan="2">
                  <a:txBody>
                    <a:bodyPr/>
                    <a:lstStyle/>
                    <a:p>
                      <a:pPr algn="l" fontAlgn="b"/>
                      <a:r>
                        <a:rPr lang="en-NZ" sz="800" b="0" i="0" u="none" strike="sngStrike" dirty="0">
                          <a:solidFill>
                            <a:srgbClr val="000000"/>
                          </a:solidFill>
                          <a:effectLst/>
                          <a:latin typeface="Aptos" panose="020B0004020202020204" pitchFamily="34" charset="0"/>
                          <a:cs typeface="Segoe UI Semilight" panose="020B0402040204020203" pitchFamily="34" charset="0"/>
                        </a:rPr>
                        <a:t>Neurodiversity in the workplace with Dr Louise Cowpertwait  </a:t>
                      </a:r>
                      <a:endParaRPr lang="en-NZ" sz="800" b="1" i="0" u="none" strike="sngStrike" dirty="0">
                        <a:solidFill>
                          <a:srgbClr val="000000"/>
                        </a:solidFill>
                        <a:effectLst/>
                        <a:latin typeface="Aptos" panose="020B0004020202020204" pitchFamily="34" charset="0"/>
                        <a:cs typeface="Segoe UI Semilight" panose="020B0402040204020203" pitchFamily="34" charset="0"/>
                      </a:endParaRPr>
                    </a:p>
                  </a:txBody>
                  <a:tcPr marL="72000" marR="36000" marT="25200" marB="25200">
                    <a:lnL w="12700" cap="flat" cmpd="sng" algn="ctr">
                      <a:noFill/>
                      <a:prstDash val="solid"/>
                      <a:round/>
                      <a:headEnd type="none" w="med" len="med"/>
                      <a:tailEnd type="none" w="med" len="med"/>
                    </a:lnL>
                    <a:lnR w="12700" cap="flat" cmpd="sng" algn="ctr">
                      <a:no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l" fontAlgn="b"/>
                      <a:r>
                        <a:rPr lang="en-NZ" sz="800" b="0" i="0" u="none" strike="noStrike" dirty="0">
                          <a:solidFill>
                            <a:srgbClr val="000000"/>
                          </a:solidFill>
                          <a:effectLst/>
                          <a:latin typeface="Aptos" panose="020B0004020202020204" pitchFamily="34" charset="0"/>
                          <a:cs typeface="Segoe UI Semilight" panose="020B0402040204020203" pitchFamily="34" charset="0"/>
                        </a:rPr>
                        <a:t>Monday </a:t>
                      </a:r>
                      <a:br>
                        <a:rPr lang="en-NZ" sz="800" b="0" i="0" u="none" strike="noStrike" dirty="0">
                          <a:solidFill>
                            <a:srgbClr val="000000"/>
                          </a:solidFill>
                          <a:effectLst/>
                          <a:latin typeface="Aptos" panose="020B0004020202020204" pitchFamily="34" charset="0"/>
                          <a:cs typeface="Segoe UI Semilight" panose="020B0402040204020203" pitchFamily="34" charset="0"/>
                        </a:rPr>
                      </a:br>
                      <a:r>
                        <a:rPr lang="en-NZ" sz="800" b="0" i="0" u="none" strike="noStrike" dirty="0">
                          <a:solidFill>
                            <a:srgbClr val="000000"/>
                          </a:solidFill>
                          <a:effectLst/>
                          <a:latin typeface="Aptos" panose="020B0004020202020204" pitchFamily="34" charset="0"/>
                          <a:cs typeface="Segoe UI Semilight" panose="020B0402040204020203" pitchFamily="34" charset="0"/>
                        </a:rPr>
                        <a:t>17 February </a:t>
                      </a:r>
                    </a:p>
                  </a:txBody>
                  <a:tcPr marL="36000" marR="36000" marT="25200" marB="25200">
                    <a:lnL w="12700" cap="flat" cmpd="sng" algn="ctr">
                      <a:noFill/>
                      <a:prstDash val="solid"/>
                      <a:round/>
                      <a:headEnd type="none" w="med" len="med"/>
                      <a:tailEnd type="none" w="med" len="med"/>
                    </a:lnL>
                    <a:lnR w="12700" cap="flat" cmpd="sng" algn="ctr">
                      <a:no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NZ" sz="800" b="0" i="0" u="none" strike="sngStrike" dirty="0">
                          <a:solidFill>
                            <a:srgbClr val="000000"/>
                          </a:solidFill>
                          <a:effectLst/>
                          <a:latin typeface="Aptos" panose="020B0004020202020204" pitchFamily="34" charset="0"/>
                          <a:cs typeface="Segoe UI Semilight" panose="020B0402040204020203" pitchFamily="34" charset="0"/>
                        </a:rPr>
                        <a:t>Monday </a:t>
                      </a:r>
                      <a:br>
                        <a:rPr lang="en-NZ" sz="800" b="0" i="0" u="none" strike="sngStrike" dirty="0">
                          <a:solidFill>
                            <a:srgbClr val="000000"/>
                          </a:solidFill>
                          <a:effectLst/>
                          <a:latin typeface="Aptos" panose="020B0004020202020204" pitchFamily="34" charset="0"/>
                          <a:cs typeface="Segoe UI Semilight" panose="020B0402040204020203" pitchFamily="34" charset="0"/>
                        </a:rPr>
                      </a:br>
                      <a:r>
                        <a:rPr lang="en-NZ" sz="800" b="0" i="0" u="none" strike="sngStrike" dirty="0">
                          <a:solidFill>
                            <a:srgbClr val="000000"/>
                          </a:solidFill>
                          <a:effectLst/>
                          <a:latin typeface="Aptos" panose="020B0004020202020204" pitchFamily="34" charset="0"/>
                          <a:cs typeface="Segoe UI Semilight" panose="020B0402040204020203" pitchFamily="34" charset="0"/>
                        </a:rPr>
                        <a:t>17 February </a:t>
                      </a:r>
                      <a:endParaRPr lang="en-NZ" strike="sngStrike" dirty="0"/>
                    </a:p>
                  </a:txBody>
                  <a:tcPr marL="36000" marR="36000" marT="25200" marB="25200">
                    <a:lnL w="12700" cap="flat" cmpd="sng" algn="ctr">
                      <a:noFill/>
                      <a:prstDash val="solid"/>
                      <a:round/>
                      <a:headEnd type="none" w="med" len="med"/>
                      <a:tailEnd type="none" w="med" len="med"/>
                    </a:lnL>
                    <a:lnR w="12700" cap="flat" cmpd="sng" algn="ctr">
                      <a:no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NZ" sz="800" b="0" i="0" u="none" strike="sngStrike" dirty="0">
                          <a:solidFill>
                            <a:srgbClr val="000000"/>
                          </a:solidFill>
                          <a:effectLst/>
                          <a:latin typeface="Aptos" panose="020B0004020202020204" pitchFamily="34" charset="0"/>
                          <a:cs typeface="Segoe UI Semilight" panose="020B0402040204020203" pitchFamily="34" charset="0"/>
                        </a:rPr>
                        <a:t>9.30am-10.30am</a:t>
                      </a:r>
                    </a:p>
                  </a:txBody>
                  <a:tcPr marL="36000" marR="36000" marT="25200" marB="25200">
                    <a:lnL w="12700" cap="flat" cmpd="sng" algn="ctr">
                      <a:noFill/>
                      <a:prstDash val="solid"/>
                      <a:round/>
                      <a:headEnd type="none" w="med" len="med"/>
                      <a:tailEnd type="none" w="med" len="med"/>
                    </a:lnL>
                    <a:lnR w="12700" cap="flat" cmpd="sng" algn="ctr">
                      <a:no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164682679"/>
                  </a:ext>
                </a:extLst>
              </a:tr>
              <a:tr h="187122">
                <a:tc gridSpan="4">
                  <a:txBody>
                    <a:bodyPr/>
                    <a:lstStyle/>
                    <a:p>
                      <a:pPr algn="l" fontAlgn="b"/>
                      <a:r>
                        <a:rPr lang="en-NZ" sz="800" b="1" i="0" u="none" strike="noStrike" dirty="0">
                          <a:solidFill>
                            <a:srgbClr val="000000"/>
                          </a:solidFill>
                          <a:effectLst/>
                          <a:latin typeface="Aptos" panose="020B0004020202020204" pitchFamily="34" charset="0"/>
                          <a:cs typeface="Segoe UI Semibold" panose="020B0502040204020203" pitchFamily="34" charset="0"/>
                        </a:rPr>
                        <a:t>Crisis</a:t>
                      </a:r>
                      <a:r>
                        <a:rPr lang="en-NZ" sz="800" b="1" i="0" u="none" strike="noStrike" kern="1200" dirty="0">
                          <a:solidFill>
                            <a:srgbClr val="000000"/>
                          </a:solidFill>
                          <a:effectLst/>
                          <a:latin typeface="Aptos" panose="020B0004020202020204" pitchFamily="34" charset="0"/>
                          <a:ea typeface="+mn-ea"/>
                          <a:cs typeface="Segoe UI Semibold" panose="020B0502040204020203" pitchFamily="34" charset="0"/>
                        </a:rPr>
                        <a:t> and emergency leadership </a:t>
                      </a:r>
                    </a:p>
                  </a:txBody>
                  <a:tcPr marL="72000" marR="36000" marT="36000" marB="25200">
                    <a:lnL w="12700" cap="flat" cmpd="sng" algn="ctr">
                      <a:noFill/>
                      <a:prstDash val="solid"/>
                      <a:round/>
                      <a:headEnd type="none" w="med" len="med"/>
                      <a:tailEnd type="none" w="med" len="med"/>
                    </a:lnL>
                    <a:lnR w="12700" cap="flat" cmpd="sng" algn="ctr">
                      <a:noFill/>
                      <a:prstDash val="solid"/>
                      <a:round/>
                      <a:headEnd type="none" w="med" len="med"/>
                      <a:tailEnd type="none" w="med" len="med"/>
                    </a:lnR>
                    <a:lnT w="3175" cap="flat" cmpd="sng" algn="ctr">
                      <a:no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GB"/>
                    </a:p>
                  </a:txBody>
                  <a:tcPr/>
                </a:tc>
                <a:tc hMerge="1">
                  <a:txBody>
                    <a:bodyPr/>
                    <a:lstStyle/>
                    <a:p>
                      <a:endParaRPr lang="en-NZ"/>
                    </a:p>
                  </a:txBody>
                  <a:tcPr/>
                </a:tc>
                <a:tc hMerge="1">
                  <a:txBody>
                    <a:bodyPr/>
                    <a:lstStyle/>
                    <a:p>
                      <a:pPr algn="l" fontAlgn="b"/>
                      <a:endParaRPr lang="en-NZ" sz="800" b="1" i="0" u="none" strike="noStrike" dirty="0">
                        <a:solidFill>
                          <a:srgbClr val="000000"/>
                        </a:solidFill>
                        <a:effectLst/>
                        <a:latin typeface="Aptos" panose="020B0004020202020204" pitchFamily="34" charset="0"/>
                        <a:cs typeface="Segoe UI Semibold" panose="020B0502040204020203" pitchFamily="34" charset="0"/>
                      </a:endParaRPr>
                    </a:p>
                  </a:txBody>
                  <a:tcPr marL="72000" marR="36000" marT="36000" marB="25200"/>
                </a:tc>
                <a:extLst>
                  <a:ext uri="{0D108BD9-81ED-4DB2-BD59-A6C34878D82A}">
                    <a16:rowId xmlns:a16="http://schemas.microsoft.com/office/drawing/2014/main" val="3833634468"/>
                  </a:ext>
                </a:extLst>
              </a:tr>
              <a:tr h="187122">
                <a:tc gridSpan="2">
                  <a:txBody>
                    <a:bodyPr/>
                    <a:lstStyle/>
                    <a:p>
                      <a:pPr algn="l" fontAlgn="b"/>
                      <a:r>
                        <a:rPr lang="en-NZ" sz="800" b="0" i="0" u="none" strike="noStrike" dirty="0">
                          <a:solidFill>
                            <a:srgbClr val="000000"/>
                          </a:solidFill>
                          <a:effectLst/>
                          <a:latin typeface="Aptos" panose="020B0004020202020204" pitchFamily="34" charset="0"/>
                          <a:cs typeface="Segoe UI Semilight" panose="020B0402040204020203" pitchFamily="34" charset="0"/>
                        </a:rPr>
                        <a:t>With Dave Gawn, CEO of NEMA </a:t>
                      </a:r>
                      <a:endParaRPr lang="en-NZ" sz="800" b="1" i="0" u="none" strike="noStrike" dirty="0">
                        <a:solidFill>
                          <a:srgbClr val="000000"/>
                        </a:solidFill>
                        <a:effectLst/>
                        <a:latin typeface="Aptos" panose="020B0004020202020204" pitchFamily="34" charset="0"/>
                        <a:cs typeface="Segoe UI Semilight" panose="020B0402040204020203" pitchFamily="34" charset="0"/>
                      </a:endParaRPr>
                    </a:p>
                  </a:txBody>
                  <a:tcPr marL="72000" marR="36000" marT="25200" marB="25200">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l" fontAlgn="b"/>
                      <a:r>
                        <a:rPr lang="en-NZ" sz="800" b="0" i="0" u="none" strike="noStrike" dirty="0">
                          <a:solidFill>
                            <a:srgbClr val="000000"/>
                          </a:solidFill>
                          <a:effectLst/>
                          <a:latin typeface="Aptos" panose="020B0004020202020204" pitchFamily="34" charset="0"/>
                          <a:cs typeface="Segoe UI Semilight" panose="020B0402040204020203" pitchFamily="34" charset="0"/>
                        </a:rPr>
                        <a:t>Monday </a:t>
                      </a:r>
                      <a:br>
                        <a:rPr lang="en-NZ" sz="800" b="0" i="0" u="none" strike="noStrike" dirty="0">
                          <a:solidFill>
                            <a:srgbClr val="000000"/>
                          </a:solidFill>
                          <a:effectLst/>
                          <a:latin typeface="Aptos" panose="020B0004020202020204" pitchFamily="34" charset="0"/>
                          <a:cs typeface="Segoe UI Semilight" panose="020B0402040204020203" pitchFamily="34" charset="0"/>
                        </a:rPr>
                      </a:br>
                      <a:r>
                        <a:rPr lang="en-NZ" sz="800" b="0" i="0" u="none" strike="noStrike" dirty="0">
                          <a:solidFill>
                            <a:srgbClr val="000000"/>
                          </a:solidFill>
                          <a:effectLst/>
                          <a:latin typeface="Aptos" panose="020B0004020202020204" pitchFamily="34" charset="0"/>
                          <a:cs typeface="Segoe UI Semilight" panose="020B0402040204020203" pitchFamily="34" charset="0"/>
                        </a:rPr>
                        <a:t>17 February </a:t>
                      </a:r>
                    </a:p>
                  </a:txBody>
                  <a:tcPr marL="36000" marR="36000" marT="25200" marB="25200"/>
                </a:tc>
                <a:tc>
                  <a:txBody>
                    <a:bodyPr/>
                    <a:lstStyle/>
                    <a:p>
                      <a:r>
                        <a:rPr lang="en-US" sz="800" strike="noStrike" dirty="0"/>
                        <a:t>Friday 1 August</a:t>
                      </a:r>
                      <a:endParaRPr lang="en-NZ" sz="800" strike="noStrike" dirty="0"/>
                    </a:p>
                  </a:txBody>
                  <a:tcPr marL="36000" marR="36000" marT="25200" marB="25200">
                    <a:lnL>
                      <a:noFill/>
                    </a:lnL>
                    <a:lnT w="6350" cap="flat" cmpd="sng" algn="ctr">
                      <a:solidFill>
                        <a:schemeClr val="bg1">
                          <a:lumMod val="65000"/>
                        </a:schemeClr>
                      </a:solidFill>
                      <a:prstDash val="solid"/>
                      <a:round/>
                      <a:headEnd type="none" w="med" len="med"/>
                      <a:tailEnd type="none" w="med" len="med"/>
                    </a:lnT>
                    <a:noFill/>
                  </a:tcPr>
                </a:tc>
                <a:tc>
                  <a:txBody>
                    <a:bodyPr/>
                    <a:lstStyle/>
                    <a:p>
                      <a:pPr algn="l" fontAlgn="b"/>
                      <a:r>
                        <a:rPr lang="en-US" sz="800" b="0" i="0" u="none" strike="noStrike" dirty="0">
                          <a:solidFill>
                            <a:srgbClr val="000000"/>
                          </a:solidFill>
                          <a:effectLst/>
                          <a:latin typeface="Aptos" panose="020B0004020202020204" pitchFamily="34" charset="0"/>
                          <a:cs typeface="Segoe UI Semilight" panose="020B0402040204020203" pitchFamily="34" charset="0"/>
                        </a:rPr>
                        <a:t>10.30am-11.30am</a:t>
                      </a:r>
                      <a:endParaRPr lang="en-NZ" sz="800" b="0" i="0" u="none" strike="noStrike" dirty="0">
                        <a:solidFill>
                          <a:srgbClr val="000000"/>
                        </a:solidFill>
                        <a:effectLst/>
                        <a:latin typeface="Aptos" panose="020B0004020202020204" pitchFamily="34" charset="0"/>
                        <a:cs typeface="Segoe UI Semilight" panose="020B0402040204020203" pitchFamily="34" charset="0"/>
                      </a:endParaRPr>
                    </a:p>
                  </a:txBody>
                  <a:tcPr marL="36000" marR="36000" marT="25200" marB="25200">
                    <a:lnT w="6350" cap="flat" cmpd="sng" algn="ctr">
                      <a:solidFill>
                        <a:schemeClr val="bg1">
                          <a:lumMod val="65000"/>
                        </a:schemeClr>
                      </a:solidFill>
                      <a:prstDash val="solid"/>
                      <a:round/>
                      <a:headEnd type="none" w="med" len="med"/>
                      <a:tailEnd type="none" w="med" len="med"/>
                    </a:lnT>
                    <a:noFill/>
                  </a:tcPr>
                </a:tc>
                <a:extLst>
                  <a:ext uri="{0D108BD9-81ED-4DB2-BD59-A6C34878D82A}">
                    <a16:rowId xmlns:a16="http://schemas.microsoft.com/office/drawing/2014/main" val="193288010"/>
                  </a:ext>
                </a:extLst>
              </a:tr>
              <a:tr h="187122">
                <a:tc gridSpan="4">
                  <a:txBody>
                    <a:bodyPr/>
                    <a:lstStyle/>
                    <a:p>
                      <a:pPr algn="l" fontAlgn="b"/>
                      <a:r>
                        <a:rPr lang="en-NZ" sz="800" b="1" i="0" u="none" strike="noStrike" dirty="0">
                          <a:solidFill>
                            <a:srgbClr val="000000"/>
                          </a:solidFill>
                          <a:effectLst/>
                          <a:latin typeface="Aptos" panose="020B0004020202020204" pitchFamily="34" charset="0"/>
                          <a:cs typeface="Segoe UI Semibold" panose="020B0502040204020203" pitchFamily="34" charset="0"/>
                        </a:rPr>
                        <a:t>Legal webinar series</a:t>
                      </a:r>
                    </a:p>
                  </a:txBody>
                  <a:tcPr marL="72000" marR="36000" marT="36000" marB="25200">
                    <a:lnL w="12700" cap="flat" cmpd="sng" algn="ctr">
                      <a:noFill/>
                      <a:prstDash val="solid"/>
                      <a:round/>
                      <a:headEnd type="none" w="med" len="med"/>
                      <a:tailEnd type="none" w="med" len="med"/>
                    </a:lnL>
                    <a:lnR w="12700" cap="flat" cmpd="sng" algn="ctr">
                      <a:noFill/>
                      <a:prstDash val="solid"/>
                      <a:round/>
                      <a:headEnd type="none" w="med" len="med"/>
                      <a:tailEnd type="none" w="med" len="med"/>
                    </a:lnR>
                    <a:lnT w="3175" cap="flat" cmpd="sng" algn="ctr">
                      <a:no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GB"/>
                    </a:p>
                  </a:txBody>
                  <a:tcPr/>
                </a:tc>
                <a:tc hMerge="1">
                  <a:txBody>
                    <a:bodyPr/>
                    <a:lstStyle/>
                    <a:p>
                      <a:endParaRPr lang="en-NZ"/>
                    </a:p>
                  </a:txBody>
                  <a:tcPr/>
                </a:tc>
                <a:tc hMerge="1">
                  <a:txBody>
                    <a:bodyPr/>
                    <a:lstStyle/>
                    <a:p>
                      <a:pPr algn="l" fontAlgn="b"/>
                      <a:endParaRPr lang="en-NZ" sz="800" b="1" i="0" u="none" strike="noStrike" dirty="0">
                        <a:solidFill>
                          <a:srgbClr val="000000"/>
                        </a:solidFill>
                        <a:effectLst/>
                        <a:latin typeface="Aptos" panose="020B0004020202020204" pitchFamily="34" charset="0"/>
                        <a:cs typeface="Segoe UI Semibold" panose="020B0502040204020203" pitchFamily="34" charset="0"/>
                      </a:endParaRPr>
                    </a:p>
                  </a:txBody>
                  <a:tcPr marL="72000" marR="36000" marT="36000" marB="25200">
                    <a:lnL w="12700" cap="flat" cmpd="sng" algn="ctr">
                      <a:noFill/>
                      <a:prstDash val="solid"/>
                      <a:round/>
                      <a:headEnd type="none" w="med" len="med"/>
                      <a:tailEnd type="none" w="med" len="med"/>
                    </a:lnL>
                    <a:lnR w="12700"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987867825"/>
                  </a:ext>
                </a:extLst>
              </a:tr>
              <a:tr h="187122">
                <a:tc>
                  <a:txBody>
                    <a:bodyPr/>
                    <a:lstStyle/>
                    <a:p>
                      <a:pPr algn="l" fontAlgn="b"/>
                      <a:r>
                        <a:rPr lang="en-NZ" sz="800" b="0" i="0" u="none" strike="noStrike" dirty="0">
                          <a:solidFill>
                            <a:srgbClr val="000000"/>
                          </a:solidFill>
                          <a:effectLst/>
                          <a:latin typeface="Aptos" panose="020B0004020202020204" pitchFamily="34" charset="0"/>
                          <a:cs typeface="Segoe UI Semilight" panose="020B0402040204020203" pitchFamily="34" charset="0"/>
                        </a:rPr>
                        <a:t>Overlapping duties and PCBUs</a:t>
                      </a:r>
                    </a:p>
                  </a:txBody>
                  <a:tcPr marL="72000" marR="36000" marT="25200" marB="25200">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gridSpan="3">
                  <a:txBody>
                    <a:bodyPr/>
                    <a:lstStyle/>
                    <a:p>
                      <a:pPr algn="ctr" fontAlgn="b"/>
                      <a:r>
                        <a:rPr lang="en-NZ" sz="800" b="0" i="0" u="none" strike="noStrike" dirty="0">
                          <a:solidFill>
                            <a:srgbClr val="000000"/>
                          </a:solidFill>
                          <a:effectLst/>
                          <a:latin typeface="Aptos" panose="020B0004020202020204" pitchFamily="34" charset="0"/>
                          <a:cs typeface="Segoe UI Semilight" panose="020B0402040204020203" pitchFamily="34" charset="0"/>
                        </a:rPr>
                        <a:t>Mid-late 2025</a:t>
                      </a:r>
                    </a:p>
                  </a:txBody>
                  <a:tcPr marL="36000" marR="36000" marT="25200" marB="25200">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l" fontAlgn="b"/>
                      <a:endParaRPr lang="en-NZ" sz="800" b="0" i="0" u="none" strike="noStrike" dirty="0">
                        <a:solidFill>
                          <a:srgbClr val="000000"/>
                        </a:solidFill>
                        <a:effectLst/>
                        <a:latin typeface="Aptos" panose="020B0004020202020204" pitchFamily="34" charset="0"/>
                        <a:cs typeface="Segoe UI Semilight" panose="020B0402040204020203" pitchFamily="34" charset="0"/>
                      </a:endParaRPr>
                    </a:p>
                  </a:txBody>
                  <a:tcPr marL="36000" marR="36000" marT="25200" marB="252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l" fontAlgn="b"/>
                      <a:endParaRPr lang="en-NZ" sz="800" b="0" i="0" u="none" strike="noStrike" dirty="0">
                        <a:solidFill>
                          <a:srgbClr val="000000"/>
                        </a:solidFill>
                        <a:effectLst/>
                        <a:latin typeface="Aptos" panose="020B0004020202020204" pitchFamily="34" charset="0"/>
                        <a:cs typeface="Segoe UI Semilight" panose="020B0402040204020203" pitchFamily="34" charset="0"/>
                      </a:endParaRPr>
                    </a:p>
                  </a:txBody>
                  <a:tcPr marL="36000" marR="36000" marT="25200" marB="252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236971592"/>
                  </a:ext>
                </a:extLst>
              </a:tr>
            </a:tbl>
          </a:graphicData>
        </a:graphic>
      </p:graphicFrame>
      <p:sp>
        <p:nvSpPr>
          <p:cNvPr id="12" name="TextBox 11">
            <a:extLst>
              <a:ext uri="{FF2B5EF4-FFF2-40B4-BE49-F238E27FC236}">
                <a16:creationId xmlns:a16="http://schemas.microsoft.com/office/drawing/2014/main" id="{CED3F55A-F7D5-499D-2D30-9381712D3785}"/>
              </a:ext>
            </a:extLst>
          </p:cNvPr>
          <p:cNvSpPr txBox="1"/>
          <p:nvPr/>
        </p:nvSpPr>
        <p:spPr>
          <a:xfrm>
            <a:off x="3914775" y="9775306"/>
            <a:ext cx="3418418" cy="767804"/>
          </a:xfrm>
          <a:prstGeom prst="rect">
            <a:avLst/>
          </a:prstGeom>
          <a:solidFill>
            <a:schemeClr val="accent3"/>
          </a:solidFill>
        </p:spPr>
        <p:txBody>
          <a:bodyPr wrap="square" lIns="720000" tIns="72000" rIns="108000" bIns="72000" rtlCol="0" anchor="ctr" anchorCtr="0">
            <a:noAutofit/>
          </a:bodyPr>
          <a:lstStyle/>
          <a:p>
            <a:r>
              <a:rPr lang="en-GB" sz="800" dirty="0">
                <a:latin typeface="Aptos" panose="020B0004020202020204" pitchFamily="34" charset="0"/>
                <a:cs typeface="Segoe UI Semilight" panose="020B0402040204020203" pitchFamily="34" charset="0"/>
              </a:rPr>
              <a:t>If you would like Forum CEO Francois Barton to meet with your Executive Team or Board throughout the year, please reach out to </a:t>
            </a:r>
            <a:r>
              <a:rPr lang="en-GB" sz="800" dirty="0">
                <a:latin typeface="Aptos" panose="020B0004020202020204" pitchFamily="34" charset="0"/>
                <a:cs typeface="Segoe UI Semilight" panose="020B0402040204020203" pitchFamily="34" charset="0"/>
                <a:hlinkClick r:id="rId6"/>
              </a:rPr>
              <a:t>info@forum.org.nz </a:t>
            </a:r>
            <a:r>
              <a:rPr lang="en-GB" sz="800" dirty="0">
                <a:latin typeface="Aptos" panose="020B0004020202020204" pitchFamily="34" charset="0"/>
                <a:cs typeface="Segoe UI Semilight" panose="020B0402040204020203" pitchFamily="34" charset="0"/>
              </a:rPr>
              <a:t>and the Forum team can help to organise this with you. </a:t>
            </a:r>
          </a:p>
        </p:txBody>
      </p:sp>
      <p:sp>
        <p:nvSpPr>
          <p:cNvPr id="13" name="TextBox 12">
            <a:extLst>
              <a:ext uri="{FF2B5EF4-FFF2-40B4-BE49-F238E27FC236}">
                <a16:creationId xmlns:a16="http://schemas.microsoft.com/office/drawing/2014/main" id="{18989B98-3F6B-CEE9-0255-ED35DB50C632}"/>
              </a:ext>
            </a:extLst>
          </p:cNvPr>
          <p:cNvSpPr txBox="1"/>
          <p:nvPr/>
        </p:nvSpPr>
        <p:spPr>
          <a:xfrm>
            <a:off x="288000" y="288000"/>
            <a:ext cx="6982418" cy="784830"/>
          </a:xfrm>
          <a:prstGeom prst="rect">
            <a:avLst/>
          </a:prstGeom>
          <a:solidFill>
            <a:schemeClr val="accent2"/>
          </a:solidFill>
        </p:spPr>
        <p:txBody>
          <a:bodyPr wrap="square" lIns="216000" rtlCol="0" anchor="ctr" anchorCtr="0">
            <a:noAutofit/>
          </a:bodyPr>
          <a:lstStyle/>
          <a:p>
            <a:r>
              <a:rPr lang="en-GB" sz="2600" dirty="0">
                <a:solidFill>
                  <a:schemeClr val="bg1"/>
                </a:solidFill>
                <a:latin typeface="Georgia" panose="02040502050405020303" pitchFamily="18" charset="0"/>
              </a:rPr>
              <a:t>2025 Events Programme</a:t>
            </a:r>
          </a:p>
          <a:p>
            <a:r>
              <a:rPr lang="en-GB" sz="1000" b="1" dirty="0">
                <a:solidFill>
                  <a:schemeClr val="accent1"/>
                </a:solidFill>
                <a:latin typeface="Segoe UI" panose="020B0502040204020203" pitchFamily="34" charset="0"/>
                <a:cs typeface="Segoe UI" panose="020B0502040204020203" pitchFamily="34" charset="0"/>
              </a:rPr>
              <a:t>SAVE THE DATE</a:t>
            </a:r>
          </a:p>
        </p:txBody>
      </p:sp>
      <p:pic>
        <p:nvPicPr>
          <p:cNvPr id="15" name="Picture 14" descr="A black background with a black square&#10;&#10;Description automatically generated with medium confidence">
            <a:extLst>
              <a:ext uri="{FF2B5EF4-FFF2-40B4-BE49-F238E27FC236}">
                <a16:creationId xmlns:a16="http://schemas.microsoft.com/office/drawing/2014/main" id="{5CED6327-E64E-A065-2C7A-5AC01422453C}"/>
              </a:ext>
            </a:extLst>
          </p:cNvPr>
          <p:cNvPicPr>
            <a:picLocks noChangeAspect="1"/>
          </p:cNvPicPr>
          <p:nvPr/>
        </p:nvPicPr>
        <p:blipFill>
          <a:blip r:embed="rId7"/>
          <a:stretch>
            <a:fillRect/>
          </a:stretch>
        </p:blipFill>
        <p:spPr>
          <a:xfrm>
            <a:off x="5110480" y="531138"/>
            <a:ext cx="1966410" cy="363538"/>
          </a:xfrm>
          <a:prstGeom prst="rect">
            <a:avLst/>
          </a:prstGeom>
        </p:spPr>
      </p:pic>
      <p:pic>
        <p:nvPicPr>
          <p:cNvPr id="21" name="Graphic 20">
            <a:extLst>
              <a:ext uri="{FF2B5EF4-FFF2-40B4-BE49-F238E27FC236}">
                <a16:creationId xmlns:a16="http://schemas.microsoft.com/office/drawing/2014/main" id="{3058E7C5-FFEB-6825-907E-A831F99E0682}"/>
              </a:ext>
            </a:extLst>
          </p:cNvPr>
          <p:cNvPicPr>
            <a:picLocks noChangeAspect="1"/>
          </p:cNvPicPr>
          <p:nvPr/>
        </p:nvPicPr>
        <p:blipFill>
          <a:blip r:embed="rId8">
            <a:extLst>
              <a:ext uri="{96DAC541-7B7A-43D3-8B79-37D633B846F1}">
                <asvg:svgBlip xmlns:asvg="http://schemas.microsoft.com/office/drawing/2016/SVG/main" r:embed="rId9"/>
              </a:ext>
            </a:extLst>
          </a:blip>
          <a:stretch>
            <a:fillRect/>
          </a:stretch>
        </p:blipFill>
        <p:spPr>
          <a:xfrm>
            <a:off x="3995811" y="9927064"/>
            <a:ext cx="449764" cy="359811"/>
          </a:xfrm>
          <a:prstGeom prst="rect">
            <a:avLst/>
          </a:prstGeom>
        </p:spPr>
      </p:pic>
      <p:graphicFrame>
        <p:nvGraphicFramePr>
          <p:cNvPr id="14" name="Table 13">
            <a:extLst>
              <a:ext uri="{FF2B5EF4-FFF2-40B4-BE49-F238E27FC236}">
                <a16:creationId xmlns:a16="http://schemas.microsoft.com/office/drawing/2014/main" id="{125AB9E4-30D2-18CC-D9F8-C434D3293C19}"/>
              </a:ext>
            </a:extLst>
          </p:cNvPr>
          <p:cNvGraphicFramePr>
            <a:graphicFrameLocks noGrp="1"/>
          </p:cNvGraphicFramePr>
          <p:nvPr>
            <p:extLst>
              <p:ext uri="{D42A27DB-BD31-4B8C-83A1-F6EECF244321}">
                <p14:modId xmlns:p14="http://schemas.microsoft.com/office/powerpoint/2010/main" val="1481948811"/>
              </p:ext>
            </p:extLst>
          </p:nvPr>
        </p:nvGraphicFramePr>
        <p:xfrm>
          <a:off x="3858794" y="6714004"/>
          <a:ext cx="3437354" cy="1021560"/>
        </p:xfrm>
        <a:graphic>
          <a:graphicData uri="http://schemas.openxmlformats.org/drawingml/2006/table">
            <a:tbl>
              <a:tblPr firstRow="1" bandRow="1">
                <a:tableStyleId>{5C22544A-7EE6-4342-B048-85BDC9FD1C3A}</a:tableStyleId>
              </a:tblPr>
              <a:tblGrid>
                <a:gridCol w="1795244">
                  <a:extLst>
                    <a:ext uri="{9D8B030D-6E8A-4147-A177-3AD203B41FA5}">
                      <a16:colId xmlns:a16="http://schemas.microsoft.com/office/drawing/2014/main" val="3011037720"/>
                    </a:ext>
                  </a:extLst>
                </a:gridCol>
                <a:gridCol w="1642110">
                  <a:extLst>
                    <a:ext uri="{9D8B030D-6E8A-4147-A177-3AD203B41FA5}">
                      <a16:colId xmlns:a16="http://schemas.microsoft.com/office/drawing/2014/main" val="1960848755"/>
                    </a:ext>
                  </a:extLst>
                </a:gridCol>
              </a:tblGrid>
              <a:tr h="432415">
                <a:tc gridSpan="2">
                  <a:txBody>
                    <a:bodyPr/>
                    <a:lstStyle/>
                    <a:p>
                      <a:pPr algn="l" fontAlgn="b"/>
                      <a:r>
                        <a:rPr lang="en-US" sz="1100" b="1" i="0" u="none" strike="noStrike" dirty="0">
                          <a:solidFill>
                            <a:schemeClr val="accent2"/>
                          </a:solidFill>
                          <a:effectLst/>
                          <a:latin typeface="Georgia" panose="02040502050405020303" pitchFamily="18" charset="0"/>
                          <a:cs typeface="Segoe UI Semilight" panose="020B0402040204020203" pitchFamily="34" charset="0"/>
                        </a:rPr>
                        <a:t>CEO Connection Calls</a:t>
                      </a:r>
                    </a:p>
                    <a:p>
                      <a:pPr algn="l" fontAlgn="ctr"/>
                      <a:r>
                        <a:rPr lang="en-NZ" sz="800" b="0" i="1" u="none" strike="noStrike" dirty="0">
                          <a:solidFill>
                            <a:srgbClr val="000000"/>
                          </a:solidFill>
                          <a:effectLst/>
                          <a:latin typeface="Segoe UI Semilight" panose="020B0402040204020203" pitchFamily="34" charset="0"/>
                          <a:cs typeface="Segoe UI Semilight" panose="020B0402040204020203" pitchFamily="34" charset="0"/>
                        </a:rPr>
                        <a:t>One-hour virtual calls for Forum members on current topics</a:t>
                      </a:r>
                    </a:p>
                    <a:p>
                      <a:pPr algn="l" fontAlgn="ctr"/>
                      <a:endParaRPr lang="en-NZ" sz="800" b="0" i="1" u="none" strike="noStrike" dirty="0">
                        <a:solidFill>
                          <a:srgbClr val="000000"/>
                        </a:solidFill>
                        <a:effectLst/>
                        <a:latin typeface="Segoe UI Semilight" panose="020B0402040204020203" pitchFamily="34" charset="0"/>
                        <a:cs typeface="Segoe UI Semilight" panose="020B0402040204020203" pitchFamily="34" charset="0"/>
                      </a:endParaRPr>
                    </a:p>
                  </a:txBody>
                  <a:tcPr marL="72000" marR="36000" marT="7200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solidFill>
                      <a:schemeClr val="accent3"/>
                    </a:solidFill>
                  </a:tcPr>
                </a:tc>
                <a:tc hMerge="1">
                  <a:txBody>
                    <a:bodyPr/>
                    <a:lstStyle/>
                    <a:p>
                      <a:pPr algn="l" fontAlgn="b"/>
                      <a:endParaRPr lang="en-NZ" sz="1100" b="1" i="0" u="none" strike="noStrike" dirty="0">
                        <a:solidFill>
                          <a:schemeClr val="accent2"/>
                        </a:solidFill>
                        <a:effectLst/>
                        <a:latin typeface="Georgia" panose="02040502050405020303" pitchFamily="18" charset="0"/>
                        <a:cs typeface="Segoe UI Semilight" panose="020B0402040204020203" pitchFamily="34" charset="0"/>
                      </a:endParaRPr>
                    </a:p>
                  </a:txBody>
                  <a:tcPr marL="72000" marR="36000" marT="7200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3"/>
                    </a:solidFill>
                  </a:tcPr>
                </a:tc>
                <a:extLst>
                  <a:ext uri="{0D108BD9-81ED-4DB2-BD59-A6C34878D82A}">
                    <a16:rowId xmlns:a16="http://schemas.microsoft.com/office/drawing/2014/main" val="1247869160"/>
                  </a:ext>
                </a:extLst>
              </a:tr>
              <a:tr h="0">
                <a:tc>
                  <a:txBody>
                    <a:bodyPr/>
                    <a:lstStyle/>
                    <a:p>
                      <a:pPr algn="l" fontAlgn="b"/>
                      <a:r>
                        <a:rPr lang="en-US" sz="800" b="0" i="0" u="none" strike="noStrike" dirty="0">
                          <a:solidFill>
                            <a:srgbClr val="000000"/>
                          </a:solidFill>
                          <a:effectLst/>
                          <a:latin typeface="Aptos" panose="020B0004020202020204" pitchFamily="34" charset="0"/>
                          <a:cs typeface="Segoe UI Semilight" panose="020B0402040204020203" pitchFamily="34" charset="0"/>
                          <a:hlinkClick r:id="rId10"/>
                        </a:rPr>
                        <a:t>Being an effective Officer</a:t>
                      </a:r>
                      <a:endParaRPr lang="en-US" sz="800" b="0" i="0" u="none" strike="noStrike" dirty="0">
                        <a:solidFill>
                          <a:srgbClr val="000000"/>
                        </a:solidFill>
                        <a:effectLst/>
                        <a:latin typeface="Aptos" panose="020B0004020202020204" pitchFamily="34" charset="0"/>
                        <a:cs typeface="Segoe UI Semilight" panose="020B0402040204020203" pitchFamily="34" charset="0"/>
                      </a:endParaRPr>
                    </a:p>
                    <a:p>
                      <a:pPr algn="l" fontAlgn="b"/>
                      <a:r>
                        <a:rPr lang="en-US" sz="800" b="0" i="1" u="none" strike="noStrike" dirty="0">
                          <a:solidFill>
                            <a:srgbClr val="000000"/>
                          </a:solidFill>
                          <a:effectLst/>
                          <a:latin typeface="Aptos" panose="020B0004020202020204" pitchFamily="34" charset="0"/>
                          <a:cs typeface="Segoe UI Semilight" panose="020B0402040204020203" pitchFamily="34" charset="0"/>
                        </a:rPr>
                        <a:t>Share and plan how to apply the lessons identified in the Maritime v Gibson case. </a:t>
                      </a:r>
                      <a:r>
                        <a:rPr lang="en-NZ" sz="800" b="1" i="0" u="none" strike="noStrike" spc="-10" baseline="0" dirty="0">
                          <a:solidFill>
                            <a:srgbClr val="000000"/>
                          </a:solidFill>
                          <a:effectLst/>
                          <a:latin typeface="Segoe UI Semibold" panose="020B0502040204020203" pitchFamily="34" charset="0"/>
                          <a:cs typeface="Segoe UI Semibold" panose="020B0502040204020203" pitchFamily="34" charset="0"/>
                        </a:rPr>
                        <a:t>RSVP online now.</a:t>
                      </a:r>
                      <a:endParaRPr lang="en-NZ" sz="800" b="0" i="1" u="none" strike="noStrike" dirty="0">
                        <a:solidFill>
                          <a:srgbClr val="000000"/>
                        </a:solidFill>
                        <a:effectLst/>
                        <a:latin typeface="Aptos" panose="020B0004020202020204" pitchFamily="34" charset="0"/>
                        <a:cs typeface="Segoe UI Semilight" panose="020B0402040204020203" pitchFamily="34" charset="0"/>
                      </a:endParaRPr>
                    </a:p>
                  </a:txBody>
                  <a:tcPr marL="72000" marR="36000" marT="25200" marB="25200">
                    <a:lnL w="12700" cap="flat" cmpd="sng" algn="ctr">
                      <a:noFill/>
                      <a:prstDash val="solid"/>
                      <a:round/>
                      <a:headEnd type="none" w="med" len="med"/>
                      <a:tailEnd type="none" w="med" len="med"/>
                    </a:lnL>
                    <a:lnR w="12700"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800" b="0" i="0" u="none" strike="sngStrike" dirty="0">
                          <a:solidFill>
                            <a:srgbClr val="000000"/>
                          </a:solidFill>
                          <a:effectLst/>
                          <a:latin typeface="Aptos" panose="020B0004020202020204" pitchFamily="34" charset="0"/>
                          <a:cs typeface="Segoe UI Semilight" panose="020B0402040204020203" pitchFamily="34" charset="0"/>
                        </a:rPr>
                        <a:t>19 Feb (1-2pm); 20 Feb (1-2pm); 25 Feb (10-11am); 28 Feb (2-3pm); </a:t>
                      </a:r>
                      <a:r>
                        <a:rPr lang="en-US" sz="800" b="0" i="0" u="none" strike="noStrike" dirty="0">
                          <a:solidFill>
                            <a:srgbClr val="000000"/>
                          </a:solidFill>
                          <a:effectLst/>
                          <a:latin typeface="Aptos" panose="020B0004020202020204" pitchFamily="34" charset="0"/>
                          <a:cs typeface="Segoe UI Semilight" panose="020B0402040204020203" pitchFamily="34" charset="0"/>
                        </a:rPr>
                        <a:t>12 March (2-3pm); 14 March (11am-12pm)</a:t>
                      </a:r>
                      <a:endParaRPr lang="en-NZ" sz="800" b="0" i="0" u="none" strike="noStrike" dirty="0">
                        <a:solidFill>
                          <a:srgbClr val="000000"/>
                        </a:solidFill>
                        <a:effectLst/>
                        <a:latin typeface="Aptos" panose="020B0004020202020204" pitchFamily="34" charset="0"/>
                        <a:cs typeface="Segoe UI Semilight" panose="020B0402040204020203" pitchFamily="34" charset="0"/>
                      </a:endParaRPr>
                    </a:p>
                  </a:txBody>
                  <a:tcPr marL="72000" marR="36000" marT="25200" marB="25200">
                    <a:lnL w="12700" cap="flat" cmpd="sng" algn="ctr">
                      <a:noFill/>
                      <a:prstDash val="solid"/>
                      <a:round/>
                      <a:headEnd type="none" w="med" len="med"/>
                      <a:tailEnd type="none" w="med" len="med"/>
                    </a:lnL>
                    <a:lnR w="12700"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270697211"/>
                  </a:ext>
                </a:extLst>
              </a:tr>
            </a:tbl>
          </a:graphicData>
        </a:graphic>
      </p:graphicFrame>
    </p:spTree>
    <p:extLst>
      <p:ext uri="{BB962C8B-B14F-4D97-AF65-F5344CB8AC3E}">
        <p14:creationId xmlns:p14="http://schemas.microsoft.com/office/powerpoint/2010/main" val="3484795451"/>
      </p:ext>
    </p:extLst>
  </p:cSld>
  <p:clrMapOvr>
    <a:masterClrMapping/>
  </p:clrMapOvr>
</p:sld>
</file>

<file path=ppt/theme/theme1.xml><?xml version="1.0" encoding="utf-8"?>
<a:theme xmlns:a="http://schemas.openxmlformats.org/drawingml/2006/main" name="Office Theme">
  <a:themeElements>
    <a:clrScheme name="BLHSF">
      <a:dk1>
        <a:srgbClr val="000000"/>
      </a:dk1>
      <a:lt1>
        <a:srgbClr val="FFFFFF"/>
      </a:lt1>
      <a:dk2>
        <a:srgbClr val="0E2841"/>
      </a:dk2>
      <a:lt2>
        <a:srgbClr val="E8E8E8"/>
      </a:lt2>
      <a:accent1>
        <a:srgbClr val="464440"/>
      </a:accent1>
      <a:accent2>
        <a:srgbClr val="F78F1E"/>
      </a:accent2>
      <a:accent3>
        <a:srgbClr val="FFF6ED"/>
      </a:accent3>
      <a:accent4>
        <a:srgbClr val="CF781A"/>
      </a:accent4>
      <a:accent5>
        <a:srgbClr val="FFFFFF"/>
      </a:accent5>
      <a:accent6>
        <a:srgbClr val="FFAC32"/>
      </a:accent6>
      <a:hlink>
        <a:srgbClr val="F78E1E"/>
      </a:hlink>
      <a:folHlink>
        <a:srgbClr val="F78E1E"/>
      </a:folHlink>
    </a:clrScheme>
    <a:fontScheme name="Office Them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b5a7fc9a-b7b6-4543-9e21-24e2847f1181" xsi:nil="true"/>
    <lcf76f155ced4ddcb4097134ff3c332f xmlns="883ecd59-7cd3-41d3-afcc-b88ba544bb76">
      <Terms xmlns="http://schemas.microsoft.com/office/infopath/2007/PartnerControls"/>
    </lcf76f155ced4ddcb4097134ff3c332f>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8EEA86D4C0A3B846BD8F620315ECF197" ma:contentTypeVersion="18" ma:contentTypeDescription="Create a new document." ma:contentTypeScope="" ma:versionID="ba0cb7654352f94a348453a6fe977f2e">
  <xsd:schema xmlns:xsd="http://www.w3.org/2001/XMLSchema" xmlns:xs="http://www.w3.org/2001/XMLSchema" xmlns:p="http://schemas.microsoft.com/office/2006/metadata/properties" xmlns:ns2="883ecd59-7cd3-41d3-afcc-b88ba544bb76" xmlns:ns3="b5a7fc9a-b7b6-4543-9e21-24e2847f1181" targetNamespace="http://schemas.microsoft.com/office/2006/metadata/properties" ma:root="true" ma:fieldsID="9f71c3c507bb81d2679e4d611957f4d3" ns2:_="" ns3:_="">
    <xsd:import namespace="883ecd59-7cd3-41d3-afcc-b88ba544bb76"/>
    <xsd:import namespace="b5a7fc9a-b7b6-4543-9e21-24e2847f1181"/>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DateTaken" minOccurs="0"/>
                <xsd:element ref="ns2:MediaServiceAutoTags" minOccurs="0"/>
                <xsd:element ref="ns2:MediaServiceGenerationTime" minOccurs="0"/>
                <xsd:element ref="ns2:MediaServiceEventHashCode" minOccurs="0"/>
                <xsd:element ref="ns2:MediaServiceLocation" minOccurs="0"/>
                <xsd:element ref="ns2:MediaServiceOCR" minOccurs="0"/>
                <xsd:element ref="ns3:SharedWithUsers" minOccurs="0"/>
                <xsd:element ref="ns3:SharedWithDetails" minOccurs="0"/>
                <xsd:element ref="ns2:MediaLengthInSeconds" minOccurs="0"/>
                <xsd:element ref="ns2:lcf76f155ced4ddcb4097134ff3c332f" minOccurs="0"/>
                <xsd:element ref="ns3:TaxCatchAll"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83ecd59-7cd3-41d3-afcc-b88ba544bb76"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Location" ma:index="16" nillable="true" ma:displayName="Location" ma:internalName="MediaServiceLocation"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LengthInSeconds" ma:index="20" nillable="true" ma:displayName="Length (seconds)"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fd8232d0-913e-49c4-8064-b343e5fd1427"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b5a7fc9a-b7b6-4543-9e21-24e2847f1181"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db63c73f-0dc8-4dd1-bc20-59036e78a2e5}" ma:internalName="TaxCatchAll" ma:showField="CatchAllData" ma:web="b5a7fc9a-b7b6-4543-9e21-24e2847f118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029DD0FF-6B41-436E-8BAA-89EDCDA2A226}">
  <ds:schemaRefs>
    <ds:schemaRef ds:uri="http://schemas.microsoft.com/office/2006/metadata/properties"/>
    <ds:schemaRef ds:uri="http://schemas.microsoft.com/office/2006/documentManagement/types"/>
    <ds:schemaRef ds:uri="http://purl.org/dc/elements/1.1/"/>
    <ds:schemaRef ds:uri="http://www.w3.org/XML/1998/namespace"/>
    <ds:schemaRef ds:uri="http://purl.org/dc/dcmitype/"/>
    <ds:schemaRef ds:uri="883ecd59-7cd3-41d3-afcc-b88ba544bb76"/>
    <ds:schemaRef ds:uri="http://purl.org/dc/terms/"/>
    <ds:schemaRef ds:uri="http://schemas.microsoft.com/office/infopath/2007/PartnerControls"/>
    <ds:schemaRef ds:uri="http://schemas.openxmlformats.org/package/2006/metadata/core-properties"/>
    <ds:schemaRef ds:uri="b5a7fc9a-b7b6-4543-9e21-24e2847f1181"/>
  </ds:schemaRefs>
</ds:datastoreItem>
</file>

<file path=customXml/itemProps2.xml><?xml version="1.0" encoding="utf-8"?>
<ds:datastoreItem xmlns:ds="http://schemas.openxmlformats.org/officeDocument/2006/customXml" ds:itemID="{632F7119-0662-4EA2-87F4-0A57CF039D3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83ecd59-7cd3-41d3-afcc-b88ba544bb76"/>
    <ds:schemaRef ds:uri="b5a7fc9a-b7b6-4543-9e21-24e2847f118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92E97766-7AA1-4917-A370-A92931BA22BD}">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TotalTime>2871</TotalTime>
  <Words>817</Words>
  <Application>Microsoft Office PowerPoint</Application>
  <PresentationFormat>Custom</PresentationFormat>
  <Paragraphs>139</Paragraphs>
  <Slides>1</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vt:i4>
      </vt:variant>
    </vt:vector>
  </HeadingPairs>
  <TitlesOfParts>
    <vt:vector size="8" baseType="lpstr">
      <vt:lpstr>Aptos</vt:lpstr>
      <vt:lpstr>Arial</vt:lpstr>
      <vt:lpstr>Georgia</vt:lpstr>
      <vt:lpstr>Segoe UI</vt:lpstr>
      <vt:lpstr>Segoe UI Semibold</vt:lpstr>
      <vt:lpstr>Segoe UI Semilight</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Jeni Peacey</dc:creator>
  <cp:lastModifiedBy>Kate Wright</cp:lastModifiedBy>
  <cp:revision>5</cp:revision>
  <cp:lastPrinted>2025-02-25T23:46:51Z</cp:lastPrinted>
  <dcterms:created xsi:type="dcterms:W3CDTF">2024-11-24T21:08:39Z</dcterms:created>
  <dcterms:modified xsi:type="dcterms:W3CDTF">2025-02-26T00:06:46Z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0x0101008EEA86D4C0A3B846BD8F620315ECF197</vt:lpwstr>
  </property>
  <property fmtid="{D5CDD505-2E9C-101B-9397-08002B2CF9AE}" pid="3" name="MediaServiceImageTags">
    <vt:lpwstr/>
  </property>
</Properties>
</file>